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2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ink/ink3.xml" ContentType="application/inkml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98" r:id="rId4"/>
    <p:sldId id="280" r:id="rId5"/>
    <p:sldId id="282" r:id="rId6"/>
    <p:sldId id="286" r:id="rId7"/>
    <p:sldId id="289" r:id="rId8"/>
    <p:sldId id="293" r:id="rId9"/>
    <p:sldId id="295" r:id="rId10"/>
    <p:sldId id="297" r:id="rId11"/>
    <p:sldId id="278" r:id="rId12"/>
    <p:sldId id="283" r:id="rId13"/>
    <p:sldId id="281" r:id="rId14"/>
    <p:sldId id="300" r:id="rId15"/>
    <p:sldId id="285" r:id="rId16"/>
    <p:sldId id="262" r:id="rId17"/>
    <p:sldId id="334" r:id="rId18"/>
    <p:sldId id="333" r:id="rId19"/>
    <p:sldId id="294" r:id="rId20"/>
    <p:sldId id="284" r:id="rId21"/>
    <p:sldId id="299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초기 능력치로</a:t>
          </a:r>
          <a:br>
            <a:rPr lang="en-US" altLang="ko-KR" sz="1400" dirty="0"/>
          </a:br>
          <a:r>
            <a:rPr lang="ko-KR" altLang="en-US" sz="1400" dirty="0"/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아이템 획득을</a:t>
          </a:r>
          <a:br>
            <a:rPr lang="en-US" altLang="ko-KR" sz="1400" dirty="0"/>
          </a:br>
          <a:r>
            <a:rPr lang="ko-KR" altLang="en-US" sz="1400" dirty="0"/>
            <a:t>통한 </a:t>
          </a:r>
          <a:r>
            <a:rPr lang="ko-KR" altLang="en-US" sz="1400" dirty="0" err="1"/>
            <a:t>파워업</a:t>
          </a:r>
          <a:endParaRPr lang="ko-KR" altLang="en-US" sz="1400" dirty="0"/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사망</a:t>
          </a:r>
          <a:r>
            <a:rPr lang="en-US" altLang="ko-KR" sz="1400" dirty="0"/>
            <a:t>, </a:t>
          </a:r>
          <a:r>
            <a:rPr lang="ko-KR" altLang="en-US" sz="1400" dirty="0"/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9B89BA2-FB19-4951-A210-3DF0F2D8D08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F129CC-E1D7-4AFB-8F26-45E2BE4F201A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ko-KR" altLang="en-US" sz="2000" dirty="0"/>
            <a:t>일반</a:t>
          </a:r>
        </a:p>
      </dgm:t>
    </dgm:pt>
    <dgm:pt modelId="{23C2BC7E-6611-4D2B-B2C9-5896976B3D00}" type="par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06EA5337-E321-4C3B-8666-38AA90A765AA}" type="sib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135ECC6C-D69B-4BB9-B939-E85B2CE920E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가장 흔히 볼 수 있는 아이템</a:t>
          </a:r>
          <a:r>
            <a:rPr lang="en-US" altLang="ko-KR" sz="1600" dirty="0"/>
            <a:t>. </a:t>
          </a:r>
          <a:r>
            <a:rPr lang="ko-KR" altLang="en-US" sz="1600" dirty="0"/>
            <a:t>기본 능력치를 조금 상승시키는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84AC4BF1-33D4-4D4C-9B5C-6EB8A0454A6B}" type="par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7EDB16B1-04D0-4FA7-9D15-0FC64A1FA06B}" type="sib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16B80847-1867-46EE-A5ED-4797970E705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전설</a:t>
          </a:r>
        </a:p>
      </dgm:t>
    </dgm:pt>
    <dgm:pt modelId="{DD889B9C-1B35-41B1-9A9B-896B2636D4C7}" type="par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F2D6A733-BFEE-4467-904D-7843DD5C53EB}" type="sib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417BBAD5-AE0A-4339-9E6B-F4643CBB392F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매우 보기 힘든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3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강력한 부가능력</a:t>
          </a:r>
          <a:r>
            <a:rPr lang="en-US" altLang="ko-KR" sz="1600" dirty="0"/>
            <a:t>(ex: EX</a:t>
          </a:r>
          <a:r>
            <a:rPr lang="ko-KR" altLang="en-US" sz="1600" dirty="0" err="1"/>
            <a:t>무브</a:t>
          </a:r>
          <a:r>
            <a:rPr lang="ko-KR" altLang="en-US" sz="1600" dirty="0"/>
            <a:t> 딜레이 제거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r>
            <a:rPr lang="ko-KR" altLang="en-US" sz="1600" dirty="0"/>
            <a:t> </a:t>
          </a:r>
          <a:r>
            <a:rPr lang="en-US" altLang="ko-KR" sz="1600" dirty="0"/>
            <a:t> </a:t>
          </a:r>
          <a:endParaRPr lang="ko-KR" altLang="en-US" sz="1600" dirty="0"/>
        </a:p>
      </dgm:t>
    </dgm:pt>
    <dgm:pt modelId="{27165902-0A69-49B9-A796-7CA77D90A118}" type="par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7451CB6-7BB2-4CBE-BEC1-2626F4B5F4A9}" type="sib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8AC2F70-8276-48A0-9599-34264983CC0D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dirty="0"/>
            <a:t>희귀</a:t>
          </a:r>
        </a:p>
      </dgm:t>
    </dgm:pt>
    <dgm:pt modelId="{ABC640A2-2B7A-4681-BAA6-8EFC6750BBD9}" type="par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7DDC12CF-9185-4184-8AA5-83F70DF04E5B}" type="sib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89DA60D6-9D90-4A27-A8C2-261EA9515D8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상당히 낮은 확률로 보게 되는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1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1~2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기본 능력치를 크게 상승시키거나 부가능력</a:t>
          </a:r>
          <a:r>
            <a:rPr lang="en-US" altLang="ko-KR" sz="1600" dirty="0"/>
            <a:t>(ex: </a:t>
          </a:r>
          <a:r>
            <a:rPr lang="ko-KR" altLang="en-US" sz="1600" dirty="0"/>
            <a:t>오브젝트 통과 능력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B99F6FF0-5F38-4E59-B9CD-2B450D87EA01}" type="par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78CC666A-ACF0-4371-9B9A-B01BEEB1F5AA}" type="sib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2EC4B137-7B96-4FFC-9355-0CB747A0D1AB}">
      <dgm:prSet phldrT="[텍스트]" custT="1"/>
      <dgm:spPr>
        <a:solidFill>
          <a:srgbClr val="703E8E"/>
        </a:solidFill>
      </dgm:spPr>
      <dgm:t>
        <a:bodyPr/>
        <a:lstStyle/>
        <a:p>
          <a:pPr latinLnBrk="1"/>
          <a:r>
            <a:rPr lang="ko-KR" altLang="en-US" sz="2000" dirty="0"/>
            <a:t>마스터</a:t>
          </a:r>
        </a:p>
      </dgm:t>
    </dgm:pt>
    <dgm:pt modelId="{D7742D93-541A-46C0-9ADA-76C5DB12C4E4}" type="par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870F914D-7A19-4720-B596-8E762A39CDC7}" type="sib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7E7DBBCF-930D-446E-AFFF-96D76179AA5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비교적 낮은 확률로 보게 되는 아이템</a:t>
          </a:r>
          <a:r>
            <a:rPr lang="en-US" altLang="ko-KR" sz="1600" dirty="0"/>
            <a:t>. </a:t>
          </a:r>
          <a:r>
            <a:rPr lang="ko-KR" altLang="en-US" sz="1600" dirty="0"/>
            <a:t>기본능력치를 상승시키고 약한 부가 능력</a:t>
          </a:r>
          <a:r>
            <a:rPr lang="en-US" altLang="ko-KR" sz="1600" dirty="0"/>
            <a:t>(ex: </a:t>
          </a:r>
          <a:r>
            <a:rPr lang="ko-KR" altLang="en-US" sz="1600" dirty="0"/>
            <a:t>상태이상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 </a:t>
          </a:r>
          <a:endParaRPr lang="ko-KR" altLang="en-US" sz="1600" dirty="0"/>
        </a:p>
      </dgm:t>
    </dgm:pt>
    <dgm:pt modelId="{51FB56B3-0C75-48DA-92DC-A77F37B15A64}" type="par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4F19B269-CA75-4E53-BE32-36018BE5007E}" type="sib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9340D8AC-23A0-485F-9263-5B7E7696B5E7}" type="pres">
      <dgm:prSet presAssocID="{B9B89BA2-FB19-4951-A210-3DF0F2D8D083}" presName="linear" presStyleCnt="0">
        <dgm:presLayoutVars>
          <dgm:animLvl val="lvl"/>
          <dgm:resizeHandles val="exact"/>
        </dgm:presLayoutVars>
      </dgm:prSet>
      <dgm:spPr/>
    </dgm:pt>
    <dgm:pt modelId="{2C1E84DC-F040-4C66-AEE6-8679C6D6A466}" type="pres">
      <dgm:prSet presAssocID="{81F129CC-E1D7-4AFB-8F26-45E2BE4F20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67962D-B687-4DB9-A28B-FC71AACA63CF}" type="pres">
      <dgm:prSet presAssocID="{81F129CC-E1D7-4AFB-8F26-45E2BE4F201A}" presName="childText" presStyleLbl="revTx" presStyleIdx="0" presStyleCnt="4">
        <dgm:presLayoutVars>
          <dgm:bulletEnabled val="1"/>
        </dgm:presLayoutVars>
      </dgm:prSet>
      <dgm:spPr/>
    </dgm:pt>
    <dgm:pt modelId="{B88400E0-7D25-48C6-8901-B65BC22897F5}" type="pres">
      <dgm:prSet presAssocID="{A8AC2F70-8276-48A0-9599-34264983CC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895ED6-871D-4A2C-A0B0-51CB5B9DBC7B}" type="pres">
      <dgm:prSet presAssocID="{A8AC2F70-8276-48A0-9599-34264983CC0D}" presName="childText" presStyleLbl="revTx" presStyleIdx="1" presStyleCnt="4">
        <dgm:presLayoutVars>
          <dgm:bulletEnabled val="1"/>
        </dgm:presLayoutVars>
      </dgm:prSet>
      <dgm:spPr/>
    </dgm:pt>
    <dgm:pt modelId="{77FD365E-7C21-4020-88BA-0A84AE1E202F}" type="pres">
      <dgm:prSet presAssocID="{2EC4B137-7B96-4FFC-9355-0CB747A0D1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99E05A-F3A4-4AC0-B8DA-FAF67D97CF46}" type="pres">
      <dgm:prSet presAssocID="{2EC4B137-7B96-4FFC-9355-0CB747A0D1AB}" presName="childText" presStyleLbl="revTx" presStyleIdx="2" presStyleCnt="4">
        <dgm:presLayoutVars>
          <dgm:bulletEnabled val="1"/>
        </dgm:presLayoutVars>
      </dgm:prSet>
      <dgm:spPr/>
    </dgm:pt>
    <dgm:pt modelId="{5EFBE9AE-060F-4A54-8D62-FDCA9892444A}" type="pres">
      <dgm:prSet presAssocID="{16B80847-1867-46EE-A5ED-4797970E705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D313207-2F75-4407-895F-12AC48BFD158}" type="pres">
      <dgm:prSet presAssocID="{16B80847-1867-46EE-A5ED-4797970E705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8D9F70C-451F-4E20-A1E4-DEB66714B970}" type="presOf" srcId="{417BBAD5-AE0A-4339-9E6B-F4643CBB392F}" destId="{3D313207-2F75-4407-895F-12AC48BFD158}" srcOrd="0" destOrd="0" presId="urn:microsoft.com/office/officeart/2005/8/layout/vList2"/>
    <dgm:cxn modelId="{296D6E19-5494-4826-9DD5-1C616FFB7328}" srcId="{B9B89BA2-FB19-4951-A210-3DF0F2D8D083}" destId="{16B80847-1867-46EE-A5ED-4797970E705C}" srcOrd="3" destOrd="0" parTransId="{DD889B9C-1B35-41B1-9A9B-896B2636D4C7}" sibTransId="{F2D6A733-BFEE-4467-904D-7843DD5C53EB}"/>
    <dgm:cxn modelId="{C30F5730-15D3-42A0-AD50-980596CA9BDF}" type="presOf" srcId="{135ECC6C-D69B-4BB9-B939-E85B2CE920EE}" destId="{DC67962D-B687-4DB9-A28B-FC71AACA63CF}" srcOrd="0" destOrd="0" presId="urn:microsoft.com/office/officeart/2005/8/layout/vList2"/>
    <dgm:cxn modelId="{D80D9666-37F9-4308-AF9B-BBA7C18D6086}" srcId="{B9B89BA2-FB19-4951-A210-3DF0F2D8D083}" destId="{A8AC2F70-8276-48A0-9599-34264983CC0D}" srcOrd="1" destOrd="0" parTransId="{ABC640A2-2B7A-4681-BAA6-8EFC6750BBD9}" sibTransId="{7DDC12CF-9185-4184-8AA5-83F70DF04E5B}"/>
    <dgm:cxn modelId="{8ABD2D6E-6E35-42A6-9F80-001042EDC725}" type="presOf" srcId="{A8AC2F70-8276-48A0-9599-34264983CC0D}" destId="{B88400E0-7D25-48C6-8901-B65BC22897F5}" srcOrd="0" destOrd="0" presId="urn:microsoft.com/office/officeart/2005/8/layout/vList2"/>
    <dgm:cxn modelId="{0252594E-2B2E-4034-9277-246E1D3B6659}" srcId="{81F129CC-E1D7-4AFB-8F26-45E2BE4F201A}" destId="{135ECC6C-D69B-4BB9-B939-E85B2CE920EE}" srcOrd="0" destOrd="0" parTransId="{84AC4BF1-33D4-4D4C-9B5C-6EB8A0454A6B}" sibTransId="{7EDB16B1-04D0-4FA7-9D15-0FC64A1FA06B}"/>
    <dgm:cxn modelId="{25931950-CBC2-4CE2-9D1C-EC60979DD49D}" srcId="{B9B89BA2-FB19-4951-A210-3DF0F2D8D083}" destId="{81F129CC-E1D7-4AFB-8F26-45E2BE4F201A}" srcOrd="0" destOrd="0" parTransId="{23C2BC7E-6611-4D2B-B2C9-5896976B3D00}" sibTransId="{06EA5337-E321-4C3B-8666-38AA90A765AA}"/>
    <dgm:cxn modelId="{9F5A0C76-DFEB-4EEC-A062-86CA8EF0F3C7}" type="presOf" srcId="{2EC4B137-7B96-4FFC-9355-0CB747A0D1AB}" destId="{77FD365E-7C21-4020-88BA-0A84AE1E202F}" srcOrd="0" destOrd="0" presId="urn:microsoft.com/office/officeart/2005/8/layout/vList2"/>
    <dgm:cxn modelId="{34CFD076-B20B-481D-BE9B-71ED7531A680}" type="presOf" srcId="{7E7DBBCF-930D-446E-AFFF-96D76179AA54}" destId="{2D895ED6-871D-4A2C-A0B0-51CB5B9DBC7B}" srcOrd="0" destOrd="0" presId="urn:microsoft.com/office/officeart/2005/8/layout/vList2"/>
    <dgm:cxn modelId="{4B02CD83-D95D-491C-AA10-0BC43D27C6E5}" type="presOf" srcId="{89DA60D6-9D90-4A27-A8C2-261EA9515D8A}" destId="{9A99E05A-F3A4-4AC0-B8DA-FAF67D97CF46}" srcOrd="0" destOrd="0" presId="urn:microsoft.com/office/officeart/2005/8/layout/vList2"/>
    <dgm:cxn modelId="{026E2599-366E-4F01-A598-9D6CDFED1922}" type="presOf" srcId="{B9B89BA2-FB19-4951-A210-3DF0F2D8D083}" destId="{9340D8AC-23A0-485F-9263-5B7E7696B5E7}" srcOrd="0" destOrd="0" presId="urn:microsoft.com/office/officeart/2005/8/layout/vList2"/>
    <dgm:cxn modelId="{09C12A9E-75A9-43B0-B89C-397A201FB9E8}" type="presOf" srcId="{16B80847-1867-46EE-A5ED-4797970E705C}" destId="{5EFBE9AE-060F-4A54-8D62-FDCA9892444A}" srcOrd="0" destOrd="0" presId="urn:microsoft.com/office/officeart/2005/8/layout/vList2"/>
    <dgm:cxn modelId="{845B52A5-EEDB-4143-8A18-B85A13D2B2C6}" srcId="{2EC4B137-7B96-4FFC-9355-0CB747A0D1AB}" destId="{89DA60D6-9D90-4A27-A8C2-261EA9515D8A}" srcOrd="0" destOrd="0" parTransId="{B99F6FF0-5F38-4E59-B9CD-2B450D87EA01}" sibTransId="{78CC666A-ACF0-4371-9B9A-B01BEEB1F5AA}"/>
    <dgm:cxn modelId="{527235B8-3635-48C3-AF60-6CF9AA5AB689}" srcId="{B9B89BA2-FB19-4951-A210-3DF0F2D8D083}" destId="{2EC4B137-7B96-4FFC-9355-0CB747A0D1AB}" srcOrd="2" destOrd="0" parTransId="{D7742D93-541A-46C0-9ADA-76C5DB12C4E4}" sibTransId="{870F914D-7A19-4720-B596-8E762A39CDC7}"/>
    <dgm:cxn modelId="{973D6CC3-CA97-4B29-A265-BA9AB53063D0}" srcId="{16B80847-1867-46EE-A5ED-4797970E705C}" destId="{417BBAD5-AE0A-4339-9E6B-F4643CBB392F}" srcOrd="0" destOrd="0" parTransId="{27165902-0A69-49B9-A796-7CA77D90A118}" sibTransId="{A7451CB6-7BB2-4CBE-BEC1-2626F4B5F4A9}"/>
    <dgm:cxn modelId="{C67415F1-4523-4137-BACF-ED2BBBF16560}" srcId="{A8AC2F70-8276-48A0-9599-34264983CC0D}" destId="{7E7DBBCF-930D-446E-AFFF-96D76179AA54}" srcOrd="0" destOrd="0" parTransId="{51FB56B3-0C75-48DA-92DC-A77F37B15A64}" sibTransId="{4F19B269-CA75-4E53-BE32-36018BE5007E}"/>
    <dgm:cxn modelId="{77EDEEFF-3D7F-4B06-AFB3-D1B12D8CBFD1}" type="presOf" srcId="{81F129CC-E1D7-4AFB-8F26-45E2BE4F201A}" destId="{2C1E84DC-F040-4C66-AEE6-8679C6D6A466}" srcOrd="0" destOrd="0" presId="urn:microsoft.com/office/officeart/2005/8/layout/vList2"/>
    <dgm:cxn modelId="{97ABB9E1-1F9D-462F-BA23-8195DD3D2C9B}" type="presParOf" srcId="{9340D8AC-23A0-485F-9263-5B7E7696B5E7}" destId="{2C1E84DC-F040-4C66-AEE6-8679C6D6A466}" srcOrd="0" destOrd="0" presId="urn:microsoft.com/office/officeart/2005/8/layout/vList2"/>
    <dgm:cxn modelId="{BFB29233-3186-4AE1-9EC2-58E6D2CD9E67}" type="presParOf" srcId="{9340D8AC-23A0-485F-9263-5B7E7696B5E7}" destId="{DC67962D-B687-4DB9-A28B-FC71AACA63CF}" srcOrd="1" destOrd="0" presId="urn:microsoft.com/office/officeart/2005/8/layout/vList2"/>
    <dgm:cxn modelId="{0EB3185D-9EB1-4D50-BE26-FFAACA823E95}" type="presParOf" srcId="{9340D8AC-23A0-485F-9263-5B7E7696B5E7}" destId="{B88400E0-7D25-48C6-8901-B65BC22897F5}" srcOrd="2" destOrd="0" presId="urn:microsoft.com/office/officeart/2005/8/layout/vList2"/>
    <dgm:cxn modelId="{943F8D91-4F17-44BA-9193-42EF22DF452D}" type="presParOf" srcId="{9340D8AC-23A0-485F-9263-5B7E7696B5E7}" destId="{2D895ED6-871D-4A2C-A0B0-51CB5B9DBC7B}" srcOrd="3" destOrd="0" presId="urn:microsoft.com/office/officeart/2005/8/layout/vList2"/>
    <dgm:cxn modelId="{2FE6EA5C-2634-4CB7-96AF-AF057E98EA3B}" type="presParOf" srcId="{9340D8AC-23A0-485F-9263-5B7E7696B5E7}" destId="{77FD365E-7C21-4020-88BA-0A84AE1E202F}" srcOrd="4" destOrd="0" presId="urn:microsoft.com/office/officeart/2005/8/layout/vList2"/>
    <dgm:cxn modelId="{E0CF6717-AB6D-468B-A442-7EED7F7497E9}" type="presParOf" srcId="{9340D8AC-23A0-485F-9263-5B7E7696B5E7}" destId="{9A99E05A-F3A4-4AC0-B8DA-FAF67D97CF46}" srcOrd="5" destOrd="0" presId="urn:microsoft.com/office/officeart/2005/8/layout/vList2"/>
    <dgm:cxn modelId="{17E36BE7-6B0C-4041-88FF-F84936C52756}" type="presParOf" srcId="{9340D8AC-23A0-485F-9263-5B7E7696B5E7}" destId="{5EFBE9AE-060F-4A54-8D62-FDCA9892444A}" srcOrd="6" destOrd="0" presId="urn:microsoft.com/office/officeart/2005/8/layout/vList2"/>
    <dgm:cxn modelId="{20D27F89-6B1A-459E-8F0A-9EC67F4521DB}" type="presParOf" srcId="{9340D8AC-23A0-485F-9263-5B7E7696B5E7}" destId="{3D313207-2F75-4407-895F-12AC48BFD15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79EC35D8-2C1E-44A6-B012-6B0A68C70147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9E3C73B9-3F5D-47CB-8823-2CC1EF6128D5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017F5212-793D-4352-96CB-C594CB6F17D6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2E85A708-85C1-46C3-8273-3197523FEC5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초기 능력치로</a:t>
          </a:r>
          <a:br>
            <a:rPr lang="en-US" altLang="ko-KR" sz="1400" kern="1200" dirty="0"/>
          </a:br>
          <a:r>
            <a:rPr lang="ko-KR" altLang="en-US" sz="1400" kern="1200" dirty="0"/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아이템 획득을</a:t>
          </a:r>
          <a:br>
            <a:rPr lang="en-US" altLang="ko-KR" sz="1400" kern="1200" dirty="0"/>
          </a:br>
          <a:r>
            <a:rPr lang="ko-KR" altLang="en-US" sz="1400" kern="1200" dirty="0"/>
            <a:t>통한 </a:t>
          </a:r>
          <a:r>
            <a:rPr lang="ko-KR" altLang="en-US" sz="1400" kern="1200" dirty="0" err="1"/>
            <a:t>파워업</a:t>
          </a:r>
          <a:endParaRPr lang="ko-KR" altLang="en-US" sz="1400" kern="1200" dirty="0"/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사망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E84DC-F040-4C66-AEE6-8679C6D6A466}">
      <dsp:nvSpPr>
        <dsp:cNvPr id="0" name=""/>
        <dsp:cNvSpPr/>
      </dsp:nvSpPr>
      <dsp:spPr>
        <a:xfrm>
          <a:off x="0" y="1572"/>
          <a:ext cx="7556034" cy="482442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일반</a:t>
          </a:r>
        </a:p>
      </dsp:txBody>
      <dsp:txXfrm>
        <a:off x="23551" y="25123"/>
        <a:ext cx="7508932" cy="435340"/>
      </dsp:txXfrm>
    </dsp:sp>
    <dsp:sp modelId="{DC67962D-B687-4DB9-A28B-FC71AACA63CF}">
      <dsp:nvSpPr>
        <dsp:cNvPr id="0" name=""/>
        <dsp:cNvSpPr/>
      </dsp:nvSpPr>
      <dsp:spPr>
        <a:xfrm>
          <a:off x="0" y="484014"/>
          <a:ext cx="7556034" cy="28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가장 흔히 볼 수 있는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 능력치를 조금 상승시키는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484014"/>
        <a:ext cx="7556034" cy="287252"/>
      </dsp:txXfrm>
    </dsp:sp>
    <dsp:sp modelId="{B88400E0-7D25-48C6-8901-B65BC22897F5}">
      <dsp:nvSpPr>
        <dsp:cNvPr id="0" name=""/>
        <dsp:cNvSpPr/>
      </dsp:nvSpPr>
      <dsp:spPr>
        <a:xfrm>
          <a:off x="0" y="771267"/>
          <a:ext cx="7556034" cy="482442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희귀</a:t>
          </a:r>
        </a:p>
      </dsp:txBody>
      <dsp:txXfrm>
        <a:off x="23551" y="794818"/>
        <a:ext cx="7508932" cy="435340"/>
      </dsp:txXfrm>
    </dsp:sp>
    <dsp:sp modelId="{2D895ED6-871D-4A2C-A0B0-51CB5B9DBC7B}">
      <dsp:nvSpPr>
        <dsp:cNvPr id="0" name=""/>
        <dsp:cNvSpPr/>
      </dsp:nvSpPr>
      <dsp:spPr>
        <a:xfrm>
          <a:off x="0" y="1253709"/>
          <a:ext cx="7556034" cy="54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비교적 낮은 확률로 보게 되는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기본능력치를 상승시키고 약한 부가 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상태이상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 </a:t>
          </a:r>
          <a:endParaRPr lang="ko-KR" altLang="en-US" sz="1600" kern="1200" dirty="0"/>
        </a:p>
      </dsp:txBody>
      <dsp:txXfrm>
        <a:off x="0" y="1253709"/>
        <a:ext cx="7556034" cy="541676"/>
      </dsp:txXfrm>
    </dsp:sp>
    <dsp:sp modelId="{77FD365E-7C21-4020-88BA-0A84AE1E202F}">
      <dsp:nvSpPr>
        <dsp:cNvPr id="0" name=""/>
        <dsp:cNvSpPr/>
      </dsp:nvSpPr>
      <dsp:spPr>
        <a:xfrm>
          <a:off x="0" y="1795386"/>
          <a:ext cx="7556034" cy="482442"/>
        </a:xfrm>
        <a:prstGeom prst="roundRect">
          <a:avLst/>
        </a:prstGeom>
        <a:solidFill>
          <a:srgbClr val="703E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마스터</a:t>
          </a:r>
        </a:p>
      </dsp:txBody>
      <dsp:txXfrm>
        <a:off x="23551" y="1818937"/>
        <a:ext cx="7508932" cy="435340"/>
      </dsp:txXfrm>
    </dsp:sp>
    <dsp:sp modelId="{9A99E05A-F3A4-4AC0-B8DA-FAF67D97CF46}">
      <dsp:nvSpPr>
        <dsp:cNvPr id="0" name=""/>
        <dsp:cNvSpPr/>
      </dsp:nvSpPr>
      <dsp:spPr>
        <a:xfrm>
          <a:off x="0" y="2277828"/>
          <a:ext cx="7556034" cy="787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상당히 낮은 확률로 보게 되는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1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1~2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기본 능력치를 크게 상승시키거나 부가능력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오브젝트 통과 능력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2277828"/>
        <a:ext cx="7556034" cy="787893"/>
      </dsp:txXfrm>
    </dsp:sp>
    <dsp:sp modelId="{5EFBE9AE-060F-4A54-8D62-FDCA9892444A}">
      <dsp:nvSpPr>
        <dsp:cNvPr id="0" name=""/>
        <dsp:cNvSpPr/>
      </dsp:nvSpPr>
      <dsp:spPr>
        <a:xfrm>
          <a:off x="0" y="3065722"/>
          <a:ext cx="7556034" cy="482442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전설</a:t>
          </a:r>
        </a:p>
      </dsp:txBody>
      <dsp:txXfrm>
        <a:off x="23551" y="3089273"/>
        <a:ext cx="7508932" cy="435340"/>
      </dsp:txXfrm>
    </dsp:sp>
    <dsp:sp modelId="{3D313207-2F75-4407-895F-12AC48BFD158}">
      <dsp:nvSpPr>
        <dsp:cNvPr id="0" name=""/>
        <dsp:cNvSpPr/>
      </dsp:nvSpPr>
      <dsp:spPr>
        <a:xfrm>
          <a:off x="0" y="3548164"/>
          <a:ext cx="7556034" cy="54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매우 보기 힘든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3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강력한 부가능력</a:t>
          </a:r>
          <a:r>
            <a:rPr lang="en-US" altLang="ko-KR" sz="1600" kern="1200" dirty="0"/>
            <a:t>(ex: EX</a:t>
          </a:r>
          <a:r>
            <a:rPr lang="ko-KR" altLang="en-US" sz="1600" kern="1200" dirty="0" err="1"/>
            <a:t>무브</a:t>
          </a:r>
          <a:r>
            <a:rPr lang="ko-KR" altLang="en-US" sz="1600" kern="1200" dirty="0"/>
            <a:t> 딜레이 제거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r>
            <a:rPr lang="ko-KR" altLang="en-US" sz="1600" kern="1200" dirty="0"/>
            <a:t> </a:t>
          </a:r>
          <a:r>
            <a:rPr lang="en-US" altLang="ko-KR" sz="1600" kern="1200" dirty="0"/>
            <a:t> </a:t>
          </a:r>
          <a:endParaRPr lang="ko-KR" altLang="en-US" sz="1600" kern="1200" dirty="0"/>
        </a:p>
      </dsp:txBody>
      <dsp:txXfrm>
        <a:off x="0" y="3548164"/>
        <a:ext cx="7556034" cy="5416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8BED1-52F2-4E25-B13B-C6C5F29D903A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8AC5-3144-472D-8D41-6EF299FC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트위치를</a:t>
            </a:r>
            <a:r>
              <a:rPr lang="ko-KR" altLang="en-US" dirty="0"/>
              <a:t> 발견했고 </a:t>
            </a:r>
            <a:r>
              <a:rPr lang="ko-KR" altLang="en-US" dirty="0" err="1"/>
              <a:t>트위치와</a:t>
            </a:r>
            <a:r>
              <a:rPr lang="ko-KR" altLang="en-US" dirty="0"/>
              <a:t> 관련된 게임을 만들면 </a:t>
            </a:r>
            <a:r>
              <a:rPr lang="ko-KR" altLang="en-US" dirty="0" err="1"/>
              <a:t>재밌을거라고</a:t>
            </a:r>
            <a:r>
              <a:rPr lang="ko-KR" altLang="en-US" dirty="0"/>
              <a:t> 생각했다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인터넷 방송이 뜨고있고 그 플랫폼에서 </a:t>
            </a:r>
            <a:r>
              <a:rPr lang="ko-KR" altLang="en-US" dirty="0" err="1"/>
              <a:t>트위치가</a:t>
            </a:r>
            <a:r>
              <a:rPr lang="ko-KR" altLang="en-US" dirty="0"/>
              <a:t> 가장 </a:t>
            </a:r>
            <a:r>
              <a:rPr lang="ko-KR" altLang="en-US" dirty="0" err="1"/>
              <a:t>앞서나가고</a:t>
            </a:r>
            <a:r>
              <a:rPr lang="ko-KR" altLang="en-US" dirty="0"/>
              <a:t> 있고 그 </a:t>
            </a:r>
            <a:r>
              <a:rPr lang="ko-KR" altLang="en-US" dirty="0" err="1"/>
              <a:t>트위치에서</a:t>
            </a:r>
            <a:r>
              <a:rPr lang="ko-KR" altLang="en-US" dirty="0"/>
              <a:t> 가장 많이 방송하는 분야가 게임이다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방송을 시청하는 시청자들과 소통하며 플레이 할 수 있는 게임을 만들면 좋겠다고 생각을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4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1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502A-1B78-4E6D-8C01-3A16B0ABA00C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29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A149-D2B2-4608-A688-BFEFD84845CA}" type="datetime1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2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2017-12-19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LnF7CQ8Ac?t=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YrLnF7CQ8Ac?t=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3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0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0.gi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0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2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8.emf"/><Relationship Id="rId14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12.xml"/><Relationship Id="rId7" Type="http://schemas.openxmlformats.org/officeDocument/2006/relationships/image" Target="../media/image4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0.gif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30.gif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0.gi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30.gif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0.gi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8.emf"/><Relationship Id="rId14" Type="http://schemas.openxmlformats.org/officeDocument/2006/relationships/image" Target="../media/image30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0.gi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0.gif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30.gif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30.gif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30.gif"/><Relationship Id="rId12" Type="http://schemas.openxmlformats.org/officeDocument/2006/relationships/image" Target="../media/image46.sv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6.xml"/><Relationship Id="rId11" Type="http://schemas.openxmlformats.org/officeDocument/2006/relationships/image" Target="../media/image45.sv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4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30.gi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svg"/><Relationship Id="rId3" Type="http://schemas.openxmlformats.org/officeDocument/2006/relationships/diagramLayout" Target="../diagrams/layout28.xml"/><Relationship Id="rId7" Type="http://schemas.openxmlformats.org/officeDocument/2006/relationships/image" Target="../media/image30.gif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diagramData" Target="../diagrams/data2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8.xml"/><Relationship Id="rId11" Type="http://schemas.openxmlformats.org/officeDocument/2006/relationships/image" Target="../media/image49.svg"/><Relationship Id="rId5" Type="http://schemas.openxmlformats.org/officeDocument/2006/relationships/diagramColors" Target="../diagrams/colors28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20.svg"/><Relationship Id="rId1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13" Type="http://schemas.openxmlformats.org/officeDocument/2006/relationships/image" Target="../media/image59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0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8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7.png"/><Relationship Id="rId14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ralnova.com/" TargetMode="External"/><Relationship Id="rId3" Type="http://schemas.openxmlformats.org/officeDocument/2006/relationships/diagramLayout" Target="../diagrams/layout30.xml"/><Relationship Id="rId7" Type="http://schemas.openxmlformats.org/officeDocument/2006/relationships/hyperlink" Target="https://www.youtube.com/watch?v=Cv9rMc4alCY" TargetMode="Externa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hyperlink" Target="https://www.youtube.com/watch?v=Ix7mqE1RXD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customXml" Target="../ink/ink1.xml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11157" y="22703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1157" y="4873147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190923" y="4310915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62" y="1990272"/>
            <a:ext cx="6416090" cy="2689975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E43440-B88B-4FC0-9400-D19E45F60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731580"/>
              </p:ext>
            </p:extLst>
          </p:nvPr>
        </p:nvGraphicFramePr>
        <p:xfrm>
          <a:off x="884190" y="4680247"/>
          <a:ext cx="2002672" cy="15581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002672">
                  <a:extLst>
                    <a:ext uri="{9D8B030D-6E8A-4147-A177-3AD203B41FA5}">
                      <a16:colId xmlns:a16="http://schemas.microsoft.com/office/drawing/2014/main" val="3626039805"/>
                    </a:ext>
                  </a:extLst>
                </a:gridCol>
              </a:tblGrid>
              <a:tr h="4290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교수님 확인란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7937871"/>
                  </a:ext>
                </a:extLst>
              </a:tr>
              <a:tr h="11290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567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770235" y="6427361"/>
            <a:ext cx="69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계층의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9444F2-9380-4A55-8031-F7D3433C5AEE}"/>
              </a:ext>
            </a:extLst>
          </p:cNvPr>
          <p:cNvGrpSpPr/>
          <p:nvPr/>
        </p:nvGrpSpPr>
        <p:grpSpPr>
          <a:xfrm>
            <a:off x="10956" y="1281804"/>
            <a:ext cx="5028791" cy="5019353"/>
            <a:chOff x="-55439" y="1250611"/>
            <a:chExt cx="5028791" cy="5019353"/>
          </a:xfrm>
        </p:grpSpPr>
        <p:sp>
          <p:nvSpPr>
            <p:cNvPr id="106" name="다이아몬드 105">
              <a:extLst>
                <a:ext uri="{FF2B5EF4-FFF2-40B4-BE49-F238E27FC236}">
                  <a16:creationId xmlns:a16="http://schemas.microsoft.com/office/drawing/2014/main" id="{885ACCB0-7F51-46EE-8452-E8F8E19FAF66}"/>
                </a:ext>
              </a:extLst>
            </p:cNvPr>
            <p:cNvSpPr/>
            <p:nvPr/>
          </p:nvSpPr>
          <p:spPr>
            <a:xfrm>
              <a:off x="2698614" y="5075334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화살표: 톱니 모양의 오른쪽 106">
              <a:extLst>
                <a:ext uri="{FF2B5EF4-FFF2-40B4-BE49-F238E27FC236}">
                  <a16:creationId xmlns:a16="http://schemas.microsoft.com/office/drawing/2014/main" id="{193C78C0-C08C-4DDC-80B0-9FD09BDF0E9E}"/>
                </a:ext>
              </a:extLst>
            </p:cNvPr>
            <p:cNvSpPr/>
            <p:nvPr/>
          </p:nvSpPr>
          <p:spPr>
            <a:xfrm>
              <a:off x="2130188" y="5775813"/>
              <a:ext cx="679933" cy="17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다이아몬드 107">
              <a:extLst>
                <a:ext uri="{FF2B5EF4-FFF2-40B4-BE49-F238E27FC236}">
                  <a16:creationId xmlns:a16="http://schemas.microsoft.com/office/drawing/2014/main" id="{B4DB5C13-F7D7-4BDB-A1B4-A353CBDC2580}"/>
                </a:ext>
              </a:extLst>
            </p:cNvPr>
            <p:cNvSpPr/>
            <p:nvPr/>
          </p:nvSpPr>
          <p:spPr>
            <a:xfrm>
              <a:off x="3298762" y="448826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8FAC4F1D-860A-4FEC-A159-B949FCC07C6D}"/>
                </a:ext>
              </a:extLst>
            </p:cNvPr>
            <p:cNvSpPr/>
            <p:nvPr/>
          </p:nvSpPr>
          <p:spPr>
            <a:xfrm>
              <a:off x="2707003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다이아몬드 109">
              <a:extLst>
                <a:ext uri="{FF2B5EF4-FFF2-40B4-BE49-F238E27FC236}">
                  <a16:creationId xmlns:a16="http://schemas.microsoft.com/office/drawing/2014/main" id="{BBFAE28C-90B3-4FA4-A001-588D7FDD7E7A}"/>
                </a:ext>
              </a:extLst>
            </p:cNvPr>
            <p:cNvSpPr/>
            <p:nvPr/>
          </p:nvSpPr>
          <p:spPr>
            <a:xfrm>
              <a:off x="3882132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다이아몬드 110">
              <a:extLst>
                <a:ext uri="{FF2B5EF4-FFF2-40B4-BE49-F238E27FC236}">
                  <a16:creationId xmlns:a16="http://schemas.microsoft.com/office/drawing/2014/main" id="{C1B277AB-041B-49D1-A833-23106CE6FD9B}"/>
                </a:ext>
              </a:extLst>
            </p:cNvPr>
            <p:cNvSpPr/>
            <p:nvPr/>
          </p:nvSpPr>
          <p:spPr>
            <a:xfrm>
              <a:off x="2113325" y="3300071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다이아몬드 111">
              <a:extLst>
                <a:ext uri="{FF2B5EF4-FFF2-40B4-BE49-F238E27FC236}">
                  <a16:creationId xmlns:a16="http://schemas.microsoft.com/office/drawing/2014/main" id="{F657980E-6E7E-48EB-AC61-AE2459B263D4}"/>
                </a:ext>
              </a:extLst>
            </p:cNvPr>
            <p:cNvSpPr/>
            <p:nvPr/>
          </p:nvSpPr>
          <p:spPr>
            <a:xfrm>
              <a:off x="2694776" y="270912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F73D909F-B2B8-4777-B598-F432943A528A}"/>
                </a:ext>
              </a:extLst>
            </p:cNvPr>
            <p:cNvSpPr/>
            <p:nvPr/>
          </p:nvSpPr>
          <p:spPr>
            <a:xfrm>
              <a:off x="1515096" y="2717515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다이아몬드 113">
              <a:extLst>
                <a:ext uri="{FF2B5EF4-FFF2-40B4-BE49-F238E27FC236}">
                  <a16:creationId xmlns:a16="http://schemas.microsoft.com/office/drawing/2014/main" id="{543F6257-C4D5-48F2-BD77-8278EAD5EEAE}"/>
                </a:ext>
              </a:extLst>
            </p:cNvPr>
            <p:cNvSpPr/>
            <p:nvPr/>
          </p:nvSpPr>
          <p:spPr>
            <a:xfrm>
              <a:off x="2104936" y="211586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다이아몬드 114">
              <a:extLst>
                <a:ext uri="{FF2B5EF4-FFF2-40B4-BE49-F238E27FC236}">
                  <a16:creationId xmlns:a16="http://schemas.microsoft.com/office/drawing/2014/main" id="{D9F42E94-C1F3-4896-AE64-C6F6C44C1211}"/>
                </a:ext>
              </a:extLst>
            </p:cNvPr>
            <p:cNvSpPr/>
            <p:nvPr/>
          </p:nvSpPr>
          <p:spPr>
            <a:xfrm>
              <a:off x="2698614" y="1522606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5E55B09-8A63-4841-8DBC-AB933721B169}"/>
                </a:ext>
              </a:extLst>
            </p:cNvPr>
            <p:cNvSpPr/>
            <p:nvPr/>
          </p:nvSpPr>
          <p:spPr>
            <a:xfrm>
              <a:off x="-55439" y="5497997"/>
              <a:ext cx="26492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Room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76BCBCB-6F76-4E0C-B6CA-D9D0637A341A}"/>
                </a:ext>
              </a:extLst>
            </p:cNvPr>
            <p:cNvSpPr/>
            <p:nvPr/>
          </p:nvSpPr>
          <p:spPr>
            <a:xfrm>
              <a:off x="707744" y="1250611"/>
              <a:ext cx="147174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Stage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66FEB2-A638-43CC-A65D-BE2F2A7977C9}"/>
                </a:ext>
              </a:extLst>
            </p:cNvPr>
            <p:cNvSpPr txBox="1"/>
            <p:nvPr/>
          </p:nvSpPr>
          <p:spPr>
            <a:xfrm>
              <a:off x="3313706" y="5900632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시작 </a:t>
              </a:r>
              <a:r>
                <a:rPr lang="en-US" altLang="ko-KR" dirty="0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979A6-8540-483D-AA58-FC56941B1139}"/>
                </a:ext>
              </a:extLst>
            </p:cNvPr>
            <p:cNvSpPr txBox="1"/>
            <p:nvPr/>
          </p:nvSpPr>
          <p:spPr>
            <a:xfrm>
              <a:off x="3606496" y="1649821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끝 </a:t>
              </a:r>
              <a:r>
                <a:rPr lang="en-US" altLang="ko-KR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1" name="화살표: 톱니 모양의 오른쪽 120">
            <a:extLst>
              <a:ext uri="{FF2B5EF4-FFF2-40B4-BE49-F238E27FC236}">
                <a16:creationId xmlns:a16="http://schemas.microsoft.com/office/drawing/2014/main" id="{0E68C05F-8A2D-4FCB-BDF4-5D75D04DEF79}"/>
              </a:ext>
            </a:extLst>
          </p:cNvPr>
          <p:cNvSpPr/>
          <p:nvPr/>
        </p:nvSpPr>
        <p:spPr>
          <a:xfrm>
            <a:off x="5671181" y="5184107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38A4ED-6B31-4AA1-AC77-DD17C1E16B25}"/>
              </a:ext>
            </a:extLst>
          </p:cNvPr>
          <p:cNvGrpSpPr/>
          <p:nvPr/>
        </p:nvGrpSpPr>
        <p:grpSpPr>
          <a:xfrm>
            <a:off x="5891438" y="1142684"/>
            <a:ext cx="7669908" cy="5220280"/>
            <a:chOff x="5973879" y="1146284"/>
            <a:chExt cx="7669908" cy="522028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202B997-774C-478D-89A5-279DA9A6A36C}"/>
                </a:ext>
              </a:extLst>
            </p:cNvPr>
            <p:cNvGrpSpPr/>
            <p:nvPr/>
          </p:nvGrpSpPr>
          <p:grpSpPr>
            <a:xfrm>
              <a:off x="7182343" y="4542797"/>
              <a:ext cx="1358123" cy="1823767"/>
              <a:chOff x="470677" y="1902207"/>
              <a:chExt cx="3458256" cy="4643948"/>
            </a:xfrm>
          </p:grpSpPr>
          <p:sp>
            <p:nvSpPr>
              <p:cNvPr id="52" name="다이아몬드 51">
                <a:extLst>
                  <a:ext uri="{FF2B5EF4-FFF2-40B4-BE49-F238E27FC236}">
                    <a16:creationId xmlns:a16="http://schemas.microsoft.com/office/drawing/2014/main" id="{A2F70887-DD95-4AD8-B674-4B6332F54F3C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다이아몬드 52">
                <a:extLst>
                  <a:ext uri="{FF2B5EF4-FFF2-40B4-BE49-F238E27FC236}">
                    <a16:creationId xmlns:a16="http://schemas.microsoft.com/office/drawing/2014/main" id="{B1F7058C-5F1A-4D11-BB14-5F4D4DE7D32B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AC8E5046-BF0F-4821-96AF-E52CAD39BF5F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D9187282-FD6C-4541-9981-AF631492D842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다이아몬드 55">
                <a:extLst>
                  <a:ext uri="{FF2B5EF4-FFF2-40B4-BE49-F238E27FC236}">
                    <a16:creationId xmlns:a16="http://schemas.microsoft.com/office/drawing/2014/main" id="{4222BD5B-2101-4513-AAC5-15D09EABBB34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다이아몬드 56">
                <a:extLst>
                  <a:ext uri="{FF2B5EF4-FFF2-40B4-BE49-F238E27FC236}">
                    <a16:creationId xmlns:a16="http://schemas.microsoft.com/office/drawing/2014/main" id="{DA96EBFF-3D12-473B-BBC7-492E14EF5BEB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05CDFFB0-6476-4DAF-826A-D6D4F3246033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9F2AC4FE-05F8-4B88-86FA-7AB610438E65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C52B43CB-EE02-4C2D-9460-B88E78ACDE39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9E1F01-95A9-4BAD-920C-C443D0E9052E}"/>
                </a:ext>
              </a:extLst>
            </p:cNvPr>
            <p:cNvSpPr/>
            <p:nvPr/>
          </p:nvSpPr>
          <p:spPr>
            <a:xfrm>
              <a:off x="9315736" y="5126760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Stage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ACD9801-47D8-4D23-AE2F-95F29EE6AC9C}"/>
                </a:ext>
              </a:extLst>
            </p:cNvPr>
            <p:cNvGrpSpPr/>
            <p:nvPr/>
          </p:nvGrpSpPr>
          <p:grpSpPr>
            <a:xfrm>
              <a:off x="7488893" y="2847821"/>
              <a:ext cx="1358123" cy="1823767"/>
              <a:chOff x="470677" y="1902207"/>
              <a:chExt cx="3458256" cy="4643948"/>
            </a:xfrm>
          </p:grpSpPr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03D61AF-4BBE-44C8-8762-28CACD61657A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6E157DBA-1498-4B18-88A1-CDD7A952E1CC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다이아몬드 66">
                <a:extLst>
                  <a:ext uri="{FF2B5EF4-FFF2-40B4-BE49-F238E27FC236}">
                    <a16:creationId xmlns:a16="http://schemas.microsoft.com/office/drawing/2014/main" id="{B2EA9EC3-240E-4E32-987B-12763422515C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다이아몬드 67">
                <a:extLst>
                  <a:ext uri="{FF2B5EF4-FFF2-40B4-BE49-F238E27FC236}">
                    <a16:creationId xmlns:a16="http://schemas.microsoft.com/office/drawing/2014/main" id="{7DEC44B1-E1D2-46FF-8AB6-AD019EF81EB3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CC43314F-67BE-4D8A-9FEE-821AD45B61D8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A47B25D9-64A6-4C7E-8D7B-A3785EB9D587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8C404A31-10FF-4FFF-A5EA-4C02FF0295DB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2F25495E-F218-4F6B-867B-A8D5DC19550A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A50519D3-B3FD-4EB8-8A89-4DD0EA04F4BA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5A4EEB4-3F60-46E1-8BA6-553F766D7600}"/>
                </a:ext>
              </a:extLst>
            </p:cNvPr>
            <p:cNvGrpSpPr/>
            <p:nvPr/>
          </p:nvGrpSpPr>
          <p:grpSpPr>
            <a:xfrm>
              <a:off x="7792193" y="1154817"/>
              <a:ext cx="1358123" cy="1823767"/>
              <a:chOff x="470677" y="1902207"/>
              <a:chExt cx="3458256" cy="4643948"/>
            </a:xfrm>
          </p:grpSpPr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7D6801B6-4D03-4A43-B224-084E0534F826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8CDD8E20-0B1F-48D3-A89D-45FF957143B8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1CADB206-2D4E-47FC-BCB7-F641AEE16905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A0090C69-2973-4A43-9349-628EBEF598FB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D2A8267E-9970-40DA-9589-7CA0495E77FF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다이아몬드 79">
                <a:extLst>
                  <a:ext uri="{FF2B5EF4-FFF2-40B4-BE49-F238E27FC236}">
                    <a16:creationId xmlns:a16="http://schemas.microsoft.com/office/drawing/2014/main" id="{53FAEB39-D34E-4125-AB1F-0D63244362DD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6FF79714-979B-4F97-9FF5-871FA9BA9997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다이아몬드 81">
                <a:extLst>
                  <a:ext uri="{FF2B5EF4-FFF2-40B4-BE49-F238E27FC236}">
                    <a16:creationId xmlns:a16="http://schemas.microsoft.com/office/drawing/2014/main" id="{9A2220CD-8A0C-4B7B-8B35-4D8F8EC7D6CC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다이아몬드 82">
                <a:extLst>
                  <a:ext uri="{FF2B5EF4-FFF2-40B4-BE49-F238E27FC236}">
                    <a16:creationId xmlns:a16="http://schemas.microsoft.com/office/drawing/2014/main" id="{FAF6AE65-182D-4A45-8CFB-BC8595D3A1B4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ADD1C83-1940-4502-9074-B1545FCF3460}"/>
                </a:ext>
              </a:extLst>
            </p:cNvPr>
            <p:cNvSpPr/>
            <p:nvPr/>
          </p:nvSpPr>
          <p:spPr>
            <a:xfrm>
              <a:off x="9296672" y="3353654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5E8907-2263-43D5-AB3B-363CAA7C64B4}"/>
                </a:ext>
              </a:extLst>
            </p:cNvPr>
            <p:cNvSpPr/>
            <p:nvPr/>
          </p:nvSpPr>
          <p:spPr>
            <a:xfrm>
              <a:off x="9314805" y="1664606"/>
              <a:ext cx="194835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Boss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D85636-D938-4E2C-A3FC-EC551582ADE1}"/>
                </a:ext>
              </a:extLst>
            </p:cNvPr>
            <p:cNvSpPr txBox="1"/>
            <p:nvPr/>
          </p:nvSpPr>
          <p:spPr>
            <a:xfrm>
              <a:off x="8671959" y="1155129"/>
              <a:ext cx="1329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다음 스테이지와 이어짐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7DFAA64-AF92-4BFF-9534-2B0C46AB6CE1}"/>
                </a:ext>
              </a:extLst>
            </p:cNvPr>
            <p:cNvSpPr txBox="1"/>
            <p:nvPr/>
          </p:nvSpPr>
          <p:spPr>
            <a:xfrm>
              <a:off x="11367197" y="5897221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하층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4B75CE-4679-405C-94F5-D7F658CC8A21}"/>
                </a:ext>
              </a:extLst>
            </p:cNvPr>
            <p:cNvSpPr txBox="1"/>
            <p:nvPr/>
          </p:nvSpPr>
          <p:spPr>
            <a:xfrm>
              <a:off x="11367197" y="1350912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4" name="화살표: 위쪽 93">
              <a:extLst>
                <a:ext uri="{FF2B5EF4-FFF2-40B4-BE49-F238E27FC236}">
                  <a16:creationId xmlns:a16="http://schemas.microsoft.com/office/drawing/2014/main" id="{1B93B063-E985-472F-9CBF-FDDF335B3519}"/>
                </a:ext>
              </a:extLst>
            </p:cNvPr>
            <p:cNvSpPr/>
            <p:nvPr/>
          </p:nvSpPr>
          <p:spPr>
            <a:xfrm>
              <a:off x="11539531" y="1782843"/>
              <a:ext cx="302004" cy="4114378"/>
            </a:xfrm>
            <a:prstGeom prst="upArrow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화살표: 톱니 모양의 오른쪽 96">
              <a:extLst>
                <a:ext uri="{FF2B5EF4-FFF2-40B4-BE49-F238E27FC236}">
                  <a16:creationId xmlns:a16="http://schemas.microsoft.com/office/drawing/2014/main" id="{C5FD187B-4C7A-4D02-AD71-26863C93A6AB}"/>
                </a:ext>
              </a:extLst>
            </p:cNvPr>
            <p:cNvSpPr/>
            <p:nvPr/>
          </p:nvSpPr>
          <p:spPr>
            <a:xfrm rot="18924293">
              <a:off x="7902844" y="456374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화살표: 톱니 모양의 오른쪽 97">
              <a:extLst>
                <a:ext uri="{FF2B5EF4-FFF2-40B4-BE49-F238E27FC236}">
                  <a16:creationId xmlns:a16="http://schemas.microsoft.com/office/drawing/2014/main" id="{0E667615-7969-4F6C-9827-3A47A17B1D8C}"/>
                </a:ext>
              </a:extLst>
            </p:cNvPr>
            <p:cNvSpPr/>
            <p:nvPr/>
          </p:nvSpPr>
          <p:spPr>
            <a:xfrm rot="18924293">
              <a:off x="8192276" y="287156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D6989-EABD-4F1B-BB6D-93835C79518B}"/>
                </a:ext>
              </a:extLst>
            </p:cNvPr>
            <p:cNvSpPr/>
            <p:nvPr/>
          </p:nvSpPr>
          <p:spPr>
            <a:xfrm>
              <a:off x="5973879" y="1146284"/>
              <a:ext cx="123700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Area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ABBA14-BF26-418E-ADC7-E31627B270F9}"/>
              </a:ext>
            </a:extLst>
          </p:cNvPr>
          <p:cNvSpPr txBox="1"/>
          <p:nvPr/>
        </p:nvSpPr>
        <p:spPr>
          <a:xfrm>
            <a:off x="8895490" y="5960327"/>
            <a:ext cx="2199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총 플레이 타임 </a:t>
            </a:r>
            <a:r>
              <a:rPr lang="en-US" altLang="ko-KR" sz="1200" dirty="0">
                <a:solidFill>
                  <a:schemeClr val="bg1"/>
                </a:solidFill>
              </a:rPr>
              <a:t>: 30~45</a:t>
            </a:r>
            <a:r>
              <a:rPr lang="ko-KR" altLang="en-US" sz="1200" dirty="0">
                <a:solidFill>
                  <a:schemeClr val="bg1"/>
                </a:solidFill>
              </a:rPr>
              <a:t>분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1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Open Broadcast Software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DAF99-86EE-49C0-AEA8-98A1B823A8B7}"/>
              </a:ext>
            </a:extLst>
          </p:cNvPr>
          <p:cNvSpPr txBox="1"/>
          <p:nvPr/>
        </p:nvSpPr>
        <p:spPr>
          <a:xfrm>
            <a:off x="7536075" y="2358449"/>
            <a:ext cx="420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open 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외의 다른 방송 플랫폼은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제공하지 않고 시청 인원이 적어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이용한다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https://youtu.be/5fDOpoyOHEQ?t=366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37493-D8CD-4C7F-B9DE-AAD3892A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5" y="1905506"/>
            <a:ext cx="6457950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5C7FF-DBA8-4EEB-9429-DC4A58C006C4}"/>
              </a:ext>
            </a:extLst>
          </p:cNvPr>
          <p:cNvSpPr txBox="1"/>
          <p:nvPr/>
        </p:nvSpPr>
        <p:spPr>
          <a:xfrm>
            <a:off x="888557" y="265928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Twitch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6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24B6D-3DD8-47DC-99F8-1D61AF55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50" y="1155561"/>
            <a:ext cx="7553095" cy="3726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995E3-A0F1-4173-8D75-2B75EFB36ADE}"/>
              </a:ext>
            </a:extLst>
          </p:cNvPr>
          <p:cNvSpPr txBox="1"/>
          <p:nvPr/>
        </p:nvSpPr>
        <p:spPr>
          <a:xfrm>
            <a:off x="1491306" y="5003190"/>
            <a:ext cx="9209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 REST API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마케팅이 어려운 </a:t>
            </a:r>
            <a:r>
              <a:rPr lang="ko-KR" altLang="en-US" dirty="0" err="1">
                <a:solidFill>
                  <a:schemeClr val="bg1"/>
                </a:solidFill>
              </a:rPr>
              <a:t>인디게임을</a:t>
            </a:r>
            <a:r>
              <a:rPr lang="ko-KR" altLang="en-US" dirty="0">
                <a:solidFill>
                  <a:schemeClr val="bg1"/>
                </a:solidFill>
              </a:rPr>
              <a:t> 인터넷 방송을 통해 </a:t>
            </a:r>
            <a:r>
              <a:rPr lang="ko-KR" altLang="en-US" dirty="0" err="1">
                <a:solidFill>
                  <a:schemeClr val="bg1"/>
                </a:solidFill>
              </a:rPr>
              <a:t>저자본</a:t>
            </a:r>
            <a:r>
              <a:rPr lang="ko-KR" altLang="en-US" dirty="0">
                <a:solidFill>
                  <a:schemeClr val="bg1"/>
                </a:solidFill>
              </a:rPr>
              <a:t> 마케팅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인디게임의</a:t>
            </a:r>
            <a:r>
              <a:rPr lang="ko-KR" altLang="en-US" dirty="0">
                <a:solidFill>
                  <a:schemeClr val="bg1"/>
                </a:solidFill>
              </a:rPr>
              <a:t> 한정적인 배급 및 판매의 폭을 </a:t>
            </a:r>
            <a:r>
              <a:rPr lang="ko-KR" altLang="en-US" dirty="0" err="1">
                <a:solidFill>
                  <a:schemeClr val="bg1"/>
                </a:solidFill>
              </a:rPr>
              <a:t>넓혀줌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2449-5B82-412E-87AC-C1126D1C3420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시장성</a:t>
            </a:r>
          </a:p>
        </p:txBody>
      </p:sp>
    </p:spTree>
    <p:extLst>
      <p:ext uri="{BB962C8B-B14F-4D97-AF65-F5344CB8AC3E}">
        <p14:creationId xmlns:p14="http://schemas.microsoft.com/office/powerpoint/2010/main" val="4554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0" y="2000639"/>
            <a:ext cx="1841108" cy="329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352926" y="538195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3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AF142-8402-43E8-B779-154BC09B4D54}"/>
              </a:ext>
            </a:extLst>
          </p:cNvPr>
          <p:cNvSpPr txBox="1"/>
          <p:nvPr/>
        </p:nvSpPr>
        <p:spPr>
          <a:xfrm>
            <a:off x="2259348" y="5379833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자체 제작한 </a:t>
            </a:r>
            <a:r>
              <a:rPr lang="en-US" altLang="ko-KR" sz="1000" dirty="0">
                <a:solidFill>
                  <a:schemeClr val="bg1"/>
                </a:solidFill>
              </a:rPr>
              <a:t>Live2D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586DD-3365-4578-8C6D-E19A4887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48" y="2125432"/>
            <a:ext cx="4955369" cy="30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2988297" cy="237555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184314" y="350769"/>
            <a:ext cx="5437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67C7E6-2DC1-4D69-93DE-F3C98AEC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77201"/>
              </p:ext>
            </p:extLst>
          </p:nvPr>
        </p:nvGraphicFramePr>
        <p:xfrm>
          <a:off x="829761" y="13040"/>
          <a:ext cx="10532478" cy="6873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4563">
                  <a:extLst>
                    <a:ext uri="{9D8B030D-6E8A-4147-A177-3AD203B41FA5}">
                      <a16:colId xmlns:a16="http://schemas.microsoft.com/office/drawing/2014/main" val="2646176974"/>
                    </a:ext>
                  </a:extLst>
                </a:gridCol>
                <a:gridCol w="2678107">
                  <a:extLst>
                    <a:ext uri="{9D8B030D-6E8A-4147-A177-3AD203B41FA5}">
                      <a16:colId xmlns:a16="http://schemas.microsoft.com/office/drawing/2014/main" val="2315150843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1848619851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2392381902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30818206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442157624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72312434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492323927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948257011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562348985"/>
                    </a:ext>
                  </a:extLst>
                </a:gridCol>
              </a:tblGrid>
              <a:tr h="275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목록</a:t>
                      </a:r>
                      <a:endParaRPr lang="en-US" altLang="ko-KR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503307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윤정훈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맵 에디터 및 패턴 알고리즘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213459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쉐이더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라이트맵</a:t>
                      </a:r>
                      <a:r>
                        <a:rPr lang="ko-KR" altLang="en-US" sz="1100" u="none" strike="noStrike" dirty="0">
                          <a:effectLst/>
                        </a:rPr>
                        <a:t>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9555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프레임워크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44782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캐릭터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21448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아이템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74970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게임 시스템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5126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UI </a:t>
                      </a:r>
                      <a:r>
                        <a:rPr lang="ko-KR" altLang="en-US" sz="1100" u="none" strike="noStrike" dirty="0">
                          <a:effectLst/>
                        </a:rPr>
                        <a:t>구현 및 </a:t>
                      </a:r>
                      <a:r>
                        <a:rPr lang="en-US" altLang="ko-KR" sz="1100" u="none" strike="noStrike" dirty="0">
                          <a:effectLst/>
                        </a:rPr>
                        <a:t>Live2D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임포트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795975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최적화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003262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Twitch API </a:t>
                      </a:r>
                      <a:r>
                        <a:rPr lang="ko-KR" altLang="en-US" sz="1100" u="none" strike="noStrike" dirty="0">
                          <a:effectLst/>
                        </a:rPr>
                        <a:t>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044009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투표 기능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902102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프레임워크 제작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6570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몬스터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84892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아이템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1569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게임 시스템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13783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UI  </a:t>
                      </a:r>
                      <a:r>
                        <a:rPr lang="ko-KR" altLang="en-US" sz="1100" u="none" strike="noStrike">
                          <a:effectLst/>
                        </a:rPr>
                        <a:t>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26274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최적화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43624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이후림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원화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컨셉디자인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958530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맵 데이터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9924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메인캐릭터</a:t>
                      </a:r>
                      <a:r>
                        <a:rPr lang="ko-KR" altLang="en-US" sz="1100" u="none" strike="noStrike" dirty="0">
                          <a:effectLst/>
                        </a:rPr>
                        <a:t>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22091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몬스터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09018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Ui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제작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60372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Live2D </a:t>
                      </a:r>
                      <a:r>
                        <a:rPr lang="ko-KR" altLang="en-US" sz="1100" u="none" strike="noStrike" dirty="0">
                          <a:effectLst/>
                        </a:rPr>
                        <a:t>제작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358847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아이템리소스</a:t>
                      </a:r>
                      <a:r>
                        <a:rPr lang="ko-KR" altLang="en-US" sz="1100" u="none" strike="noStrike" dirty="0">
                          <a:effectLst/>
                        </a:rPr>
                        <a:t>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5764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QA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9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8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" y="1726376"/>
            <a:ext cx="2231617" cy="399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29030" y="57312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61" y="1726376"/>
            <a:ext cx="3920078" cy="4004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6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 게임을 만들 것인가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40" y="265233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40" y="4167395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및 시장성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6" y="28121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5" y="43272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40" y="315735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5" y="33172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40" y="3662374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40" y="46724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6" y="38222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4" y="48322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상업성</a:t>
            </a:r>
          </a:p>
        </p:txBody>
      </p:sp>
      <p:pic>
        <p:nvPicPr>
          <p:cNvPr id="2050" name="Picture 2" descr="https://media.discordapp.net/attachments/369084091536113667/387277047472455690/123.png?width=534&amp;height=415">
            <a:extLst>
              <a:ext uri="{FF2B5EF4-FFF2-40B4-BE49-F238E27FC236}">
                <a16:creationId xmlns:a16="http://schemas.microsoft.com/office/drawing/2014/main" id="{171AB056-B310-4FD4-9F36-ED80F7D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1" y="1321005"/>
            <a:ext cx="6623206" cy="51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33F63-6A82-4684-AB4E-B2DBE4C4E44B}"/>
              </a:ext>
            </a:extLst>
          </p:cNvPr>
          <p:cNvSpPr txBox="1"/>
          <p:nvPr/>
        </p:nvSpPr>
        <p:spPr>
          <a:xfrm>
            <a:off x="7705510" y="2324969"/>
            <a:ext cx="4038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툴을 이용해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연구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시장에 나오는 </a:t>
            </a:r>
            <a:r>
              <a:rPr lang="en-US" altLang="ko-KR" sz="1600" dirty="0">
                <a:solidFill>
                  <a:schemeClr val="bg1"/>
                </a:solidFill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</a:rPr>
              <a:t>게임들 대부분은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를 사용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61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8" y="1674674"/>
            <a:ext cx="10314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Chamber(2015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Truck(2016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02532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ED38E07-05BC-4FFA-9AB2-8A0C344F4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761101"/>
            <a:ext cx="6858000" cy="35506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추방자의 역류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  <a:r>
              <a:rPr lang="ko-KR" altLang="en-US" b="1" dirty="0" err="1"/>
              <a:t>핵앤슬래시</a:t>
            </a:r>
            <a:r>
              <a:rPr lang="ko-KR" altLang="en-US" b="1" dirty="0"/>
              <a:t> </a:t>
            </a:r>
            <a:r>
              <a:rPr lang="ko-KR" altLang="en-US" b="1" dirty="0" err="1"/>
              <a:t>로그라이크</a:t>
            </a:r>
            <a:r>
              <a:rPr lang="ko-KR" altLang="en-US" b="1" dirty="0"/>
              <a:t> </a:t>
            </a:r>
            <a:r>
              <a:rPr lang="en-US" altLang="ko-KR" b="1" dirty="0"/>
              <a:t>COUNTERFLOW-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7AED92-78EF-4660-97EC-EEDE3AD2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42" y="780177"/>
            <a:ext cx="7993116" cy="335115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BCD67EA-4BB4-4661-B0C9-B69DC5584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7084" y="95193"/>
          <a:ext cx="6809761" cy="5182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72823">
                  <a:extLst>
                    <a:ext uri="{9D8B030D-6E8A-4147-A177-3AD203B41FA5}">
                      <a16:colId xmlns:a16="http://schemas.microsoft.com/office/drawing/2014/main" val="1193296202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531758675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822416563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934680568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420995848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06504495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043231394"/>
                    </a:ext>
                  </a:extLst>
                </a:gridCol>
              </a:tblGrid>
              <a:tr h="2591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출번</a:t>
                      </a:r>
                    </a:p>
                  </a:txBody>
                  <a:tcPr marL="82314" marR="82314" marT="41157" marB="411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학번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과제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제출일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연락처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353587"/>
                  </a:ext>
                </a:extLst>
              </a:tr>
              <a:tr h="2591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2012181032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이후림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중간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제안서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171019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01089008818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1402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BED486-691F-48AF-A93A-3D7947C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4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플레이북">
            <a:extLst>
              <a:ext uri="{FF2B5EF4-FFF2-40B4-BE49-F238E27FC236}">
                <a16:creationId xmlns:a16="http://schemas.microsoft.com/office/drawing/2014/main" id="{1BAEF574-48C9-481F-9A10-95151F7A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475" y="251671"/>
            <a:ext cx="914400" cy="9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49BDA4-5485-44DB-A461-8A40AD40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963877"/>
            <a:ext cx="2620771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b="1">
                <a:solidFill>
                  <a:schemeClr val="accent3"/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4B063-449C-496E-8525-3BB3778B4EAC}"/>
              </a:ext>
            </a:extLst>
          </p:cNvPr>
          <p:cNvSpPr txBox="1"/>
          <p:nvPr/>
        </p:nvSpPr>
        <p:spPr>
          <a:xfrm>
            <a:off x="5256024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기획 컨셉</a:t>
            </a:r>
            <a:r>
              <a:rPr lang="en-US" altLang="ko-KR" sz="1500" dirty="0"/>
              <a:t>			</a:t>
            </a:r>
            <a:r>
              <a:rPr lang="en-US" altLang="ko-KR" sz="1200" dirty="0"/>
              <a:t>3</a:t>
            </a:r>
            <a:endParaRPr lang="en-US" altLang="ko-KR" sz="15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게임소개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1)</a:t>
            </a:r>
            <a:r>
              <a:rPr lang="ko-KR" altLang="en-US" sz="1500" dirty="0"/>
              <a:t>세계관</a:t>
            </a:r>
            <a:r>
              <a:rPr lang="en-US" altLang="ko-KR" sz="1500" dirty="0"/>
              <a:t>			</a:t>
            </a:r>
            <a:r>
              <a:rPr lang="en-US" altLang="ko-KR" sz="1200" dirty="0"/>
              <a:t>5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2)</a:t>
            </a:r>
            <a:r>
              <a:rPr lang="ko-KR" altLang="en-US" sz="1500" dirty="0"/>
              <a:t>시놉시스</a:t>
            </a:r>
            <a:r>
              <a:rPr lang="en-US" altLang="ko-KR" sz="1500" dirty="0"/>
              <a:t>		</a:t>
            </a:r>
            <a:r>
              <a:rPr lang="en-US" altLang="ko-KR" sz="1200" dirty="0"/>
              <a:t>9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3)</a:t>
            </a:r>
            <a:r>
              <a:rPr lang="ko-KR" altLang="en-US" sz="1500" dirty="0"/>
              <a:t>캐릭터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10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4)</a:t>
            </a:r>
            <a:r>
              <a:rPr lang="ko-KR" altLang="en-US" sz="1500" dirty="0"/>
              <a:t>스테이지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12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5)</a:t>
            </a:r>
            <a:r>
              <a:rPr lang="ko-KR" altLang="en-US" sz="1500" dirty="0"/>
              <a:t>게임 플레이</a:t>
            </a:r>
            <a:r>
              <a:rPr lang="en-US" altLang="ko-KR" sz="1500" dirty="0"/>
              <a:t>		</a:t>
            </a:r>
            <a:r>
              <a:rPr lang="en-US" altLang="ko-KR" sz="1200" dirty="0"/>
              <a:t>17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6)</a:t>
            </a:r>
            <a:r>
              <a:rPr lang="ko-KR" altLang="en-US" sz="1500" dirty="0"/>
              <a:t>전투 시스템</a:t>
            </a:r>
            <a:r>
              <a:rPr lang="en-US" altLang="ko-KR" sz="1500" dirty="0"/>
              <a:t>		</a:t>
            </a:r>
            <a:r>
              <a:rPr lang="en-US" altLang="ko-KR" sz="1200" dirty="0"/>
              <a:t>24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7)</a:t>
            </a:r>
            <a:r>
              <a:rPr lang="ko-KR" altLang="en-US" sz="1500" dirty="0"/>
              <a:t>특징</a:t>
            </a:r>
            <a:r>
              <a:rPr lang="en-US" altLang="ko-KR" sz="1500" dirty="0"/>
              <a:t>			</a:t>
            </a:r>
            <a:r>
              <a:rPr lang="en-US" altLang="ko-KR" sz="1200" dirty="0"/>
              <a:t>27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차후 기획서 제작 계획</a:t>
            </a:r>
            <a:r>
              <a:rPr lang="en-US" altLang="ko-KR" sz="1500" dirty="0"/>
              <a:t>		</a:t>
            </a:r>
            <a:r>
              <a:rPr lang="en-US" altLang="ko-KR" sz="1200" dirty="0"/>
              <a:t>29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코멘트</a:t>
            </a:r>
            <a:r>
              <a:rPr lang="en-US" altLang="ko-KR" sz="1500" dirty="0"/>
              <a:t>				</a:t>
            </a:r>
            <a:r>
              <a:rPr lang="en-US" altLang="ko-KR" sz="1200" dirty="0"/>
              <a:t>30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후기</a:t>
            </a:r>
            <a:r>
              <a:rPr lang="en-US" altLang="ko-KR" sz="1500" dirty="0"/>
              <a:t>				</a:t>
            </a:r>
            <a:r>
              <a:rPr lang="en-US" altLang="ko-KR" sz="1200" dirty="0"/>
              <a:t>31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참고문헌</a:t>
            </a:r>
            <a:r>
              <a:rPr lang="en-US" altLang="ko-KR" sz="1500" dirty="0"/>
              <a:t>			</a:t>
            </a:r>
            <a:r>
              <a:rPr lang="en-US" altLang="ko-KR" sz="1200" dirty="0"/>
              <a:t>32</a:t>
            </a:r>
            <a:endParaRPr lang="en-US" altLang="ko-KR" sz="15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ko-KR" sz="1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6D1D4C-BCD0-4D81-9488-8C1D473E3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58" y="2283048"/>
            <a:ext cx="1801164" cy="7551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97804E-A386-4971-B1D6-F2FD5A94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99FF0-0415-402A-ABE8-8D6E3A980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52" y="2390606"/>
            <a:ext cx="3122064" cy="1308939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93C15-A07F-4C17-83D7-40F1EF6D712A}"/>
              </a:ext>
            </a:extLst>
          </p:cNvPr>
          <p:cNvSpPr txBox="1"/>
          <p:nvPr/>
        </p:nvSpPr>
        <p:spPr>
          <a:xfrm>
            <a:off x="2320955" y="1686187"/>
            <a:ext cx="7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시간은 얼마 남지않았다</a:t>
            </a:r>
            <a:r>
              <a:rPr lang="en-US" altLang="ko-KR" dirty="0"/>
              <a:t>.”</a:t>
            </a:r>
          </a:p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빠른 템포의 핵 앤 슬래시 </a:t>
            </a:r>
            <a:r>
              <a:rPr lang="en-US" altLang="ko-KR" dirty="0"/>
              <a:t>3D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B2B8-8424-4F7F-8EF0-4A8BCA2FF19C}"/>
              </a:ext>
            </a:extLst>
          </p:cNvPr>
          <p:cNvSpPr txBox="1"/>
          <p:nvPr/>
        </p:nvSpPr>
        <p:spPr>
          <a:xfrm>
            <a:off x="2320954" y="3787409"/>
            <a:ext cx="7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역류</a:t>
            </a:r>
            <a:r>
              <a:rPr lang="en-US" altLang="ko-KR" dirty="0"/>
              <a:t>’ </a:t>
            </a:r>
            <a:r>
              <a:rPr lang="ko-KR" altLang="en-US" dirty="0"/>
              <a:t>라는 뜻으로 심연으로 떨어진 추방자가 복수를 위해 탑을 거슬러 오르는 모험을 표현하는 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27BDB2-76B1-464A-AF81-CCD4FBDDAC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4832" y="4640806"/>
          <a:ext cx="4832060" cy="165508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장르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액션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로그라이크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핵 앤 슬래시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쿼터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CE8E65-20AB-4FEB-8D7C-94C1028B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0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43679A9-3DE7-4478-9E6D-9F2B8CF5238F}"/>
              </a:ext>
            </a:extLst>
          </p:cNvPr>
          <p:cNvSpPr txBox="1"/>
          <p:nvPr/>
        </p:nvSpPr>
        <p:spPr>
          <a:xfrm>
            <a:off x="6112778" y="2416907"/>
            <a:ext cx="159390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Dead Cells</a:t>
            </a:r>
          </a:p>
          <a:p>
            <a:r>
              <a:rPr lang="en-US" altLang="ko-KR" dirty="0"/>
              <a:t>2D </a:t>
            </a:r>
            <a:r>
              <a:rPr lang="ko-KR" altLang="en-US" dirty="0" err="1"/>
              <a:t>사이드뷰</a:t>
            </a:r>
            <a:r>
              <a:rPr lang="ko-KR" altLang="en-US" dirty="0"/>
              <a:t>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C53BC-A1F1-4DCA-859A-FC1155185083}"/>
              </a:ext>
            </a:extLst>
          </p:cNvPr>
          <p:cNvSpPr txBox="1"/>
          <p:nvPr/>
        </p:nvSpPr>
        <p:spPr>
          <a:xfrm>
            <a:off x="3713527" y="5355014"/>
            <a:ext cx="207208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Enter the </a:t>
            </a:r>
            <a:r>
              <a:rPr lang="en-US" altLang="ko-KR" dirty="0" err="1"/>
              <a:t>Gungeon</a:t>
            </a:r>
            <a:endParaRPr lang="en-US" altLang="ko-KR" dirty="0"/>
          </a:p>
          <a:p>
            <a:pPr algn="r"/>
            <a:r>
              <a:rPr lang="en-US" altLang="ko-KR" dirty="0"/>
              <a:t>2D</a:t>
            </a:r>
            <a:r>
              <a:rPr lang="ko-KR" altLang="en-US" dirty="0"/>
              <a:t> 탑 뷰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DE4D7B-91EA-4E00-8CEE-944A0D8F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151" y="1586905"/>
            <a:ext cx="7886700" cy="59879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기존 유사 장르 게임</a:t>
            </a:r>
          </a:p>
        </p:txBody>
      </p:sp>
      <p:pic>
        <p:nvPicPr>
          <p:cNvPr id="11" name="그림 10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40D8A54F-8B15-45C8-BA52-A56DDCF08C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91" y="2424419"/>
            <a:ext cx="3995210" cy="224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FCE16-F047-43D3-86C6-A8A5B3FF32C7}"/>
              </a:ext>
            </a:extLst>
          </p:cNvPr>
          <p:cNvSpPr txBox="1"/>
          <p:nvPr/>
        </p:nvSpPr>
        <p:spPr>
          <a:xfrm>
            <a:off x="2176291" y="467172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1- </a:t>
            </a:r>
            <a:r>
              <a:rPr lang="ko-KR" altLang="en-US" sz="1000" dirty="0" err="1"/>
              <a:t>데드셀</a:t>
            </a:r>
            <a:r>
              <a:rPr lang="ko-KR" altLang="en-US" sz="1000" dirty="0"/>
              <a:t> 스크린샷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30B33-D113-4A0C-BD72-D6CE30F26BF5}"/>
              </a:ext>
            </a:extLst>
          </p:cNvPr>
          <p:cNvSpPr txBox="1"/>
          <p:nvPr/>
        </p:nvSpPr>
        <p:spPr>
          <a:xfrm>
            <a:off x="5650731" y="654695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2- 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 스크린샷</a:t>
            </a:r>
          </a:p>
        </p:txBody>
      </p:sp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1751586D-6423-483D-BC0B-F5B3A48DD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95" y="4299647"/>
            <a:ext cx="4001138" cy="22473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48D43-29CC-4C33-AA6E-1CFC9701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1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272439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3075243"/>
            <a:ext cx="427838" cy="2427503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232700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D8563-ED3A-425F-967E-4B3C6927FFAD}"/>
              </a:ext>
            </a:extLst>
          </p:cNvPr>
          <p:cNvSpPr txBox="1"/>
          <p:nvPr/>
        </p:nvSpPr>
        <p:spPr>
          <a:xfrm>
            <a:off x="7189833" y="2235712"/>
            <a:ext cx="3070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천계</a:t>
            </a:r>
            <a:r>
              <a:rPr lang="en-US" altLang="ko-KR" dirty="0"/>
              <a:t>: </a:t>
            </a:r>
            <a:r>
              <a:rPr lang="ko-KR" altLang="en-US" dirty="0"/>
              <a:t>심연에서 천사라고 불리는 이들이 거주하는 곳</a:t>
            </a:r>
            <a:r>
              <a:rPr lang="en-US" altLang="ko-KR" dirty="0"/>
              <a:t>. </a:t>
            </a:r>
            <a:r>
              <a:rPr lang="ko-KR" altLang="en-US" dirty="0"/>
              <a:t>위계와 규율에 의해 행동하며</a:t>
            </a:r>
            <a:r>
              <a:rPr lang="en-US" altLang="ko-KR" dirty="0"/>
              <a:t>, </a:t>
            </a:r>
            <a:r>
              <a:rPr lang="ko-KR" altLang="en-US" dirty="0"/>
              <a:t>규율을 어긴 자는 천계에서 추방당한다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1" name="그림 20" descr="예시 이미지">
            <a:extLst>
              <a:ext uri="{FF2B5EF4-FFF2-40B4-BE49-F238E27FC236}">
                <a16:creationId xmlns:a16="http://schemas.microsoft.com/office/drawing/2014/main" id="{5166AD07-D71F-4F45-BEF0-222CD5BE2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8" y="2249919"/>
            <a:ext cx="3091204" cy="15456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960D47-B412-4CB1-BFAA-1D88CAB19D2F}"/>
              </a:ext>
            </a:extLst>
          </p:cNvPr>
          <p:cNvSpPr txBox="1"/>
          <p:nvPr/>
        </p:nvSpPr>
        <p:spPr>
          <a:xfrm>
            <a:off x="7140430" y="4387015"/>
            <a:ext cx="307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</a:t>
            </a:r>
            <a:r>
              <a:rPr lang="en-US" altLang="ko-KR" dirty="0"/>
              <a:t>: </a:t>
            </a:r>
            <a:r>
              <a:rPr lang="ko-KR" altLang="en-US" dirty="0"/>
              <a:t>빛이 비추지 않는 원념으로 이루어진 얕은 바다</a:t>
            </a:r>
            <a:r>
              <a:rPr lang="en-US" altLang="ko-KR" dirty="0"/>
              <a:t>.  </a:t>
            </a:r>
            <a:r>
              <a:rPr lang="ko-KR" altLang="en-US" dirty="0" err="1"/>
              <a:t>데몬과</a:t>
            </a:r>
            <a:r>
              <a:rPr lang="ko-KR" altLang="en-US" dirty="0"/>
              <a:t> 수많은 망령이 존재하며</a:t>
            </a:r>
            <a:r>
              <a:rPr lang="en-US" altLang="ko-KR" dirty="0"/>
              <a:t>, </a:t>
            </a:r>
            <a:r>
              <a:rPr lang="ko-KR" altLang="en-US" dirty="0"/>
              <a:t>천계에서 추방당한 자는 이곳으로 추락한다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65AF44-3987-462B-9A07-7A913497B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4" y="4387016"/>
            <a:ext cx="3048000" cy="15932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62961" y="143196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천계와 심연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게임 소개</a:t>
            </a: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76E9833D-22A8-4C17-979A-6462A3E3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1388303"/>
            <a:ext cx="1801164" cy="7551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FCD816-55DC-483F-9483-6D38EDD980B6}"/>
              </a:ext>
            </a:extLst>
          </p:cNvPr>
          <p:cNvSpPr txBox="1"/>
          <p:nvPr/>
        </p:nvSpPr>
        <p:spPr>
          <a:xfrm>
            <a:off x="4126684" y="3758575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3-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A425AD-20C3-4C53-AB70-7BF5D18BCB3C}"/>
              </a:ext>
            </a:extLst>
          </p:cNvPr>
          <p:cNvSpPr txBox="1"/>
          <p:nvPr/>
        </p:nvSpPr>
        <p:spPr>
          <a:xfrm>
            <a:off x="4106037" y="5980216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17E00E-C950-4DA7-A0DD-F1A8237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4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1763872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2177144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136648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56669" y="733060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CEFA5-36E3-40B7-94CD-108DB594706B}"/>
              </a:ext>
            </a:extLst>
          </p:cNvPr>
          <p:cNvSpPr txBox="1"/>
          <p:nvPr/>
        </p:nvSpPr>
        <p:spPr>
          <a:xfrm>
            <a:off x="2997307" y="2971114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8EE5C-1065-42B0-8186-5080F5808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54" y="1628358"/>
            <a:ext cx="2985874" cy="442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6976845" y="1628097"/>
            <a:ext cx="3154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심연과 천계를 잇는 경계의 탑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하층에는 망령들과 </a:t>
            </a:r>
            <a:r>
              <a:rPr lang="ko-KR" altLang="en-US" dirty="0" err="1"/>
              <a:t>데몬의</a:t>
            </a:r>
            <a:r>
              <a:rPr lang="ko-KR" altLang="en-US" dirty="0"/>
              <a:t> 하수인들이</a:t>
            </a:r>
            <a:r>
              <a:rPr lang="en-US" altLang="ko-KR" dirty="0"/>
              <a:t> </a:t>
            </a:r>
            <a:r>
              <a:rPr lang="ko-KR" altLang="en-US" dirty="0"/>
              <a:t>자리를 차지하고</a:t>
            </a:r>
            <a:r>
              <a:rPr lang="en-US" altLang="ko-KR" dirty="0"/>
              <a:t>, </a:t>
            </a:r>
            <a:r>
              <a:rPr lang="ko-KR" altLang="en-US" dirty="0"/>
              <a:t>높이 올라가 천계와 가까워질 수록 천사와 고위 천사가 천계와 이어지는 탑을 지키고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게임 내 전투 스테이지의 무대가 되는 곳이다</a:t>
            </a:r>
            <a:r>
              <a:rPr lang="en-US" altLang="ko-KR" dirty="0"/>
              <a:t>.</a:t>
            </a:r>
          </a:p>
        </p:txBody>
      </p: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04C9F6AF-2C9C-4E8B-AF8F-7E8C1EA7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80E10C-F84C-4F96-B625-30AA000AB379}"/>
              </a:ext>
            </a:extLst>
          </p:cNvPr>
          <p:cNvSpPr txBox="1"/>
          <p:nvPr/>
        </p:nvSpPr>
        <p:spPr>
          <a:xfrm>
            <a:off x="3862938" y="6011677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5- </a:t>
            </a:r>
            <a:r>
              <a:rPr lang="ko-KR" altLang="en-US" sz="1000" dirty="0"/>
              <a:t>심연에서 바라본 경계의 탑 설정화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5E5DD3-E8DF-47C8-92DF-479DD77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천사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순환의 표식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351" y="3164019"/>
            <a:ext cx="718911" cy="105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52D72-DF24-4B37-BFB3-3356C0058562}"/>
              </a:ext>
            </a:extLst>
          </p:cNvPr>
          <p:cNvSpPr txBox="1"/>
          <p:nvPr/>
        </p:nvSpPr>
        <p:spPr>
          <a:xfrm>
            <a:off x="2119618" y="3007301"/>
            <a:ext cx="741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순환의 표식</a:t>
            </a:r>
            <a:r>
              <a:rPr lang="en-US" altLang="ko-KR" dirty="0"/>
              <a:t>: </a:t>
            </a:r>
            <a:r>
              <a:rPr lang="ko-KR" altLang="en-US" dirty="0"/>
              <a:t>천계의 고위천사 이상의 천사에게 부여되는 표식</a:t>
            </a:r>
            <a:r>
              <a:rPr lang="en-US" altLang="ko-KR" dirty="0"/>
              <a:t>, </a:t>
            </a:r>
            <a:r>
              <a:rPr lang="ko-KR" altLang="en-US" dirty="0"/>
              <a:t>심연에 빠져도 잠식당해 망령이 되지</a:t>
            </a:r>
            <a:r>
              <a:rPr lang="en-US" altLang="ko-KR" dirty="0"/>
              <a:t> </a:t>
            </a:r>
            <a:r>
              <a:rPr lang="ko-KR" altLang="en-US" dirty="0"/>
              <a:t>않도록 하는 표식이라고 알려져 있다</a:t>
            </a:r>
            <a:r>
              <a:rPr lang="en-US" altLang="ko-KR" dirty="0"/>
              <a:t>. </a:t>
            </a:r>
            <a:r>
              <a:rPr lang="ko-KR" altLang="en-US" dirty="0"/>
              <a:t>표식을 받게 되면 천계의 에너지가 소모되지 않고 순환하여 오래 지닐수록 강한 힘을 얻게 된다</a:t>
            </a:r>
            <a:r>
              <a:rPr lang="en-US" altLang="ko-KR" dirty="0"/>
              <a:t>. </a:t>
            </a:r>
            <a:r>
              <a:rPr lang="ko-KR" altLang="en-US" dirty="0"/>
              <a:t>하지만 너무 오래 지니게 되면 폭주하여 타락하게 되는데</a:t>
            </a:r>
            <a:r>
              <a:rPr lang="en-US" altLang="ko-KR" dirty="0"/>
              <a:t>, </a:t>
            </a:r>
            <a:r>
              <a:rPr lang="ko-KR" altLang="en-US" dirty="0"/>
              <a:t>이것은 이미 타락해 추방된 천사와 천사장만이 알게 되는 천계의 금기이다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53812-4B5E-420E-A435-F3D583BA99E0}"/>
              </a:ext>
            </a:extLst>
          </p:cNvPr>
          <p:cNvSpPr txBox="1"/>
          <p:nvPr/>
        </p:nvSpPr>
        <p:spPr>
          <a:xfrm>
            <a:off x="2119619" y="1529973"/>
            <a:ext cx="8134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천사</a:t>
            </a:r>
            <a:r>
              <a:rPr lang="en-US" altLang="ko-KR" dirty="0"/>
              <a:t>: </a:t>
            </a:r>
            <a:r>
              <a:rPr lang="ko-KR" altLang="en-US" dirty="0"/>
              <a:t>심연으로부터 경계의 탑과 천계를 지키는 인원 모두를 총칭하는 말</a:t>
            </a:r>
            <a:r>
              <a:rPr lang="en-US" altLang="ko-KR" dirty="0"/>
              <a:t>. </a:t>
            </a:r>
            <a:r>
              <a:rPr lang="ko-KR" altLang="en-US" dirty="0"/>
              <a:t>천계의 생명력의 핵심이 되는 일반 천사와 그들을 지휘하는 고위천사</a:t>
            </a:r>
            <a:r>
              <a:rPr lang="en-US" altLang="ko-KR" dirty="0"/>
              <a:t>, </a:t>
            </a:r>
            <a:r>
              <a:rPr lang="ko-KR" altLang="en-US" dirty="0" err="1"/>
              <a:t>대천사</a:t>
            </a:r>
            <a:r>
              <a:rPr lang="en-US" altLang="ko-KR" dirty="0"/>
              <a:t>, </a:t>
            </a:r>
            <a:r>
              <a:rPr lang="ko-KR" altLang="en-US" dirty="0"/>
              <a:t>천사장으로 이루어져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규율을 어기거나</a:t>
            </a:r>
            <a:r>
              <a:rPr lang="en-US" altLang="ko-KR" dirty="0"/>
              <a:t>, </a:t>
            </a:r>
            <a:r>
              <a:rPr lang="ko-KR" altLang="en-US" dirty="0"/>
              <a:t>타락한 천사는 추방되어 심연으로 떨어진다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80D7C-1394-4CFC-92BC-984CAAF55567}"/>
              </a:ext>
            </a:extLst>
          </p:cNvPr>
          <p:cNvSpPr txBox="1"/>
          <p:nvPr/>
        </p:nvSpPr>
        <p:spPr>
          <a:xfrm>
            <a:off x="2119619" y="5115106"/>
            <a:ext cx="813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타락</a:t>
            </a:r>
            <a:r>
              <a:rPr lang="en-US" altLang="ko-KR" dirty="0"/>
              <a:t>: </a:t>
            </a:r>
            <a:r>
              <a:rPr lang="ko-KR" altLang="en-US" dirty="0"/>
              <a:t>천계의 금기</a:t>
            </a:r>
            <a:r>
              <a:rPr lang="en-US" altLang="ko-KR" dirty="0"/>
              <a:t>. </a:t>
            </a:r>
            <a:r>
              <a:rPr lang="ko-KR" altLang="en-US" dirty="0"/>
              <a:t>고위천사만이 타락하며</a:t>
            </a:r>
            <a:r>
              <a:rPr lang="en-US" altLang="ko-KR" dirty="0"/>
              <a:t>, </a:t>
            </a:r>
            <a:r>
              <a:rPr lang="ko-KR" altLang="en-US" dirty="0"/>
              <a:t>본인이 타락하기 전까지는 존재조차 알지 못한다</a:t>
            </a:r>
            <a:r>
              <a:rPr lang="en-US" altLang="ko-KR" dirty="0"/>
              <a:t>.</a:t>
            </a:r>
            <a:r>
              <a:rPr lang="ko-KR" altLang="en-US" dirty="0"/>
              <a:t> 천사는 타락하면 대천사에게 추방당해 </a:t>
            </a:r>
            <a:r>
              <a:rPr lang="ko-KR" altLang="en-US" dirty="0" err="1"/>
              <a:t>데몬의</a:t>
            </a:r>
            <a:r>
              <a:rPr lang="ko-KR" altLang="en-US" dirty="0"/>
              <a:t> 일원이 된다</a:t>
            </a:r>
            <a:r>
              <a:rPr lang="en-US" altLang="ko-KR" dirty="0"/>
              <a:t>.  </a:t>
            </a:r>
            <a:r>
              <a:rPr lang="ko-KR" altLang="en-US" dirty="0"/>
              <a:t>폭주한 표식의 힘이 강할수록 강력한 </a:t>
            </a:r>
            <a:r>
              <a:rPr lang="ko-KR" altLang="en-US" dirty="0" err="1"/>
              <a:t>데몬이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금방 수명이 다한다</a:t>
            </a:r>
            <a:r>
              <a:rPr lang="en-US" altLang="ko-KR" dirty="0"/>
              <a:t>. </a:t>
            </a:r>
            <a:r>
              <a:rPr lang="ko-KR" altLang="en-US" dirty="0"/>
              <a:t>타락한 천사장은 </a:t>
            </a:r>
            <a:r>
              <a:rPr lang="ko-KR" altLang="en-US" dirty="0" err="1"/>
              <a:t>데몬의</a:t>
            </a:r>
            <a:r>
              <a:rPr lang="ko-KR" altLang="en-US" dirty="0"/>
              <a:t> 우두머리가 되며</a:t>
            </a:r>
            <a:r>
              <a:rPr lang="en-US" altLang="ko-KR" dirty="0"/>
              <a:t>, </a:t>
            </a:r>
            <a:r>
              <a:rPr lang="ko-KR" altLang="en-US" dirty="0"/>
              <a:t>수명을 이어받게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010F5CEA-6011-48DA-B1A4-55AA3D4D7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0D1D2-A481-4EDF-9D8E-1FE4538C997E}"/>
              </a:ext>
            </a:extLst>
          </p:cNvPr>
          <p:cNvSpPr txBox="1"/>
          <p:nvPr/>
        </p:nvSpPr>
        <p:spPr>
          <a:xfrm>
            <a:off x="9433228" y="4226753"/>
            <a:ext cx="139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6- </a:t>
            </a:r>
            <a:r>
              <a:rPr lang="ko-KR" altLang="en-US" sz="1000" dirty="0"/>
              <a:t>순환의 표식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71F84-E121-4469-B14E-6891F89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8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54DB0E-EAF0-4B96-8E85-A8DB16E5D4FA}"/>
              </a:ext>
            </a:extLst>
          </p:cNvPr>
          <p:cNvSpPr/>
          <p:nvPr/>
        </p:nvSpPr>
        <p:spPr>
          <a:xfrm>
            <a:off x="4267200" y="4220155"/>
            <a:ext cx="5268286" cy="23345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87549-1458-453F-B7D6-2DBA3E294E82}"/>
              </a:ext>
            </a:extLst>
          </p:cNvPr>
          <p:cNvSpPr/>
          <p:nvPr/>
        </p:nvSpPr>
        <p:spPr>
          <a:xfrm>
            <a:off x="4267200" y="1446575"/>
            <a:ext cx="5268286" cy="2282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금기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천계의 순환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95" y="2728899"/>
            <a:ext cx="506713" cy="7455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3841B-B6A5-42B1-8ED2-93BCAC40BEE3}"/>
              </a:ext>
            </a:extLst>
          </p:cNvPr>
          <p:cNvSpPr/>
          <p:nvPr/>
        </p:nvSpPr>
        <p:spPr>
          <a:xfrm>
            <a:off x="2119618" y="204524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EE7212-7290-44BF-B9D2-3786031AF99D}"/>
              </a:ext>
            </a:extLst>
          </p:cNvPr>
          <p:cNvSpPr/>
          <p:nvPr/>
        </p:nvSpPr>
        <p:spPr>
          <a:xfrm>
            <a:off x="2119618" y="5869834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56B28F-635A-441E-8B18-3DF190753853}"/>
              </a:ext>
            </a:extLst>
          </p:cNvPr>
          <p:cNvSpPr/>
          <p:nvPr/>
        </p:nvSpPr>
        <p:spPr>
          <a:xfrm>
            <a:off x="2740404" y="2458512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7AA44-07A0-4AB1-AAD0-6FC480C76DBF}"/>
              </a:ext>
            </a:extLst>
          </p:cNvPr>
          <p:cNvSpPr txBox="1"/>
          <p:nvPr/>
        </p:nvSpPr>
        <p:spPr>
          <a:xfrm>
            <a:off x="2467761" y="603143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AA259-0315-4B9C-AECD-B00297B6FA15}"/>
              </a:ext>
            </a:extLst>
          </p:cNvPr>
          <p:cNvSpPr txBox="1"/>
          <p:nvPr/>
        </p:nvSpPr>
        <p:spPr>
          <a:xfrm>
            <a:off x="2997307" y="3252482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DB79E-1810-4E79-B365-4B9F352EB0FF}"/>
              </a:ext>
            </a:extLst>
          </p:cNvPr>
          <p:cNvSpPr txBox="1"/>
          <p:nvPr/>
        </p:nvSpPr>
        <p:spPr>
          <a:xfrm>
            <a:off x="2467761" y="164785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8506-1F8A-4B65-9924-6B7EF6880500}"/>
              </a:ext>
            </a:extLst>
          </p:cNvPr>
          <p:cNvSpPr/>
          <p:nvPr/>
        </p:nvSpPr>
        <p:spPr>
          <a:xfrm>
            <a:off x="6247001" y="4870147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C8F764-48F7-4026-B816-96172FB015A9}"/>
              </a:ext>
            </a:extLst>
          </p:cNvPr>
          <p:cNvSpPr/>
          <p:nvPr/>
        </p:nvSpPr>
        <p:spPr>
          <a:xfrm>
            <a:off x="7429780" y="4870046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망령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9B3768-434F-47F9-9EF6-266DEC513E25}"/>
              </a:ext>
            </a:extLst>
          </p:cNvPr>
          <p:cNvSpPr/>
          <p:nvPr/>
        </p:nvSpPr>
        <p:spPr>
          <a:xfrm>
            <a:off x="5992957" y="2296911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고위천사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EA79EE-0B81-4ED7-955A-BECDAA2E1AAF}"/>
              </a:ext>
            </a:extLst>
          </p:cNvPr>
          <p:cNvSpPr/>
          <p:nvPr/>
        </p:nvSpPr>
        <p:spPr>
          <a:xfrm>
            <a:off x="7683822" y="2296909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천사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537DE93-545A-4A81-BAA8-1AF674E9DCFB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6200000" flipH="1">
            <a:off x="4744224" y="3711318"/>
            <a:ext cx="2150664" cy="1677011"/>
          </a:xfrm>
          <a:prstGeom prst="bentConnector3">
            <a:avLst>
              <a:gd name="adj1" fmla="val 110629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EED27AC-5C71-4B6C-9B44-46688E13B8FF}"/>
              </a:ext>
            </a:extLst>
          </p:cNvPr>
          <p:cNvCxnSpPr>
            <a:cxnSpLocks/>
            <a:stCxn id="25" idx="0"/>
            <a:endCxn id="7" idx="0"/>
          </p:cNvCxnSpPr>
          <p:nvPr/>
        </p:nvCxnSpPr>
        <p:spPr>
          <a:xfrm rot="16200000" flipH="1" flipV="1">
            <a:off x="5476541" y="1801421"/>
            <a:ext cx="431989" cy="1422967"/>
          </a:xfrm>
          <a:prstGeom prst="bentConnector3">
            <a:avLst>
              <a:gd name="adj1" fmla="val -5291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90BB720-F8C1-4AA9-A443-3CDF2F0171AE}"/>
              </a:ext>
            </a:extLst>
          </p:cNvPr>
          <p:cNvCxnSpPr>
            <a:cxnSpLocks/>
            <a:stCxn id="26" idx="3"/>
            <a:endCxn id="24" idx="3"/>
          </p:cNvCxnSpPr>
          <p:nvPr/>
        </p:nvCxnSpPr>
        <p:spPr>
          <a:xfrm flipH="1">
            <a:off x="8251902" y="2674414"/>
            <a:ext cx="254042" cy="2573137"/>
          </a:xfrm>
          <a:prstGeom prst="bentConnector3">
            <a:avLst>
              <a:gd name="adj1" fmla="val -8998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F450DBB8-8383-400D-98AE-6211C39B9EB3}"/>
              </a:ext>
            </a:extLst>
          </p:cNvPr>
          <p:cNvSpPr/>
          <p:nvPr/>
        </p:nvSpPr>
        <p:spPr>
          <a:xfrm>
            <a:off x="7069123" y="3057114"/>
            <a:ext cx="360657" cy="83474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5B317BC-F066-4D25-BF28-356F40012F55}"/>
              </a:ext>
            </a:extLst>
          </p:cNvPr>
          <p:cNvSpPr/>
          <p:nvPr/>
        </p:nvSpPr>
        <p:spPr>
          <a:xfrm flipV="1">
            <a:off x="7069123" y="3891858"/>
            <a:ext cx="360657" cy="9146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폭발: 14pt 40">
            <a:extLst>
              <a:ext uri="{FF2B5EF4-FFF2-40B4-BE49-F238E27FC236}">
                <a16:creationId xmlns:a16="http://schemas.microsoft.com/office/drawing/2014/main" id="{9A2754CA-1645-4877-A123-AF127C15FA8D}"/>
              </a:ext>
            </a:extLst>
          </p:cNvPr>
          <p:cNvSpPr/>
          <p:nvPr/>
        </p:nvSpPr>
        <p:spPr>
          <a:xfrm>
            <a:off x="6889352" y="3729473"/>
            <a:ext cx="773908" cy="29598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9C15DE-64A7-443B-8F6E-000C8BAD16F4}"/>
              </a:ext>
            </a:extLst>
          </p:cNvPr>
          <p:cNvSpPr txBox="1"/>
          <p:nvPr/>
        </p:nvSpPr>
        <p:spPr>
          <a:xfrm>
            <a:off x="5234707" y="1709505"/>
            <a:ext cx="135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표식 부여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D9313-2819-407B-AF7C-4A7718F53727}"/>
              </a:ext>
            </a:extLst>
          </p:cNvPr>
          <p:cNvSpPr txBox="1"/>
          <p:nvPr/>
        </p:nvSpPr>
        <p:spPr>
          <a:xfrm>
            <a:off x="4930441" y="5126798"/>
            <a:ext cx="135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폭주로 인한 타락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B9587-D431-47E4-AEB9-54EFE054EDF4}"/>
              </a:ext>
            </a:extLst>
          </p:cNvPr>
          <p:cNvSpPr txBox="1"/>
          <p:nvPr/>
        </p:nvSpPr>
        <p:spPr>
          <a:xfrm>
            <a:off x="8696520" y="3751981"/>
            <a:ext cx="7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B7D65B7-06BF-49F1-B78E-387B369B909A}"/>
              </a:ext>
            </a:extLst>
          </p:cNvPr>
          <p:cNvCxnSpPr>
            <a:cxnSpLocks/>
            <a:stCxn id="7" idx="1"/>
            <a:endCxn id="24" idx="2"/>
          </p:cNvCxnSpPr>
          <p:nvPr/>
        </p:nvCxnSpPr>
        <p:spPr>
          <a:xfrm rot="10800000" flipH="1" flipV="1">
            <a:off x="4727694" y="3101695"/>
            <a:ext cx="3113147" cy="2523359"/>
          </a:xfrm>
          <a:prstGeom prst="bentConnector4">
            <a:avLst>
              <a:gd name="adj1" fmla="val -7343"/>
              <a:gd name="adj2" fmla="val 12468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03E01EC-8D7D-4BE8-A21E-4DA4A565C39C}"/>
              </a:ext>
            </a:extLst>
          </p:cNvPr>
          <p:cNvSpPr txBox="1"/>
          <p:nvPr/>
        </p:nvSpPr>
        <p:spPr>
          <a:xfrm>
            <a:off x="5773021" y="6216518"/>
            <a:ext cx="222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E9DD6D4-42E1-4878-A8AD-E82610A91E7B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6815080" y="2674413"/>
            <a:ext cx="868743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302373E-4D85-43A9-92D3-0F022147DE60}"/>
              </a:ext>
            </a:extLst>
          </p:cNvPr>
          <p:cNvSpPr txBox="1"/>
          <p:nvPr/>
        </p:nvSpPr>
        <p:spPr>
          <a:xfrm>
            <a:off x="6949418" y="2336853"/>
            <a:ext cx="77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승격</a:t>
            </a:r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D9BB0B3E-047B-4384-9B9F-893511CEA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7C35AB-C6C2-4E5E-9FB2-C5A5C318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0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게임을 만들 것인가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0D9E-1E01-4399-929E-0BE85FF62C70}"/>
              </a:ext>
            </a:extLst>
          </p:cNvPr>
          <p:cNvSpPr txBox="1"/>
          <p:nvPr/>
        </p:nvSpPr>
        <p:spPr>
          <a:xfrm>
            <a:off x="503698" y="1468657"/>
            <a:ext cx="110148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 특화된 던전 탐색형 액션 게임</a:t>
            </a:r>
          </a:p>
        </p:txBody>
      </p:sp>
      <p:pic>
        <p:nvPicPr>
          <p:cNvPr id="2050" name="Picture 2" descr="https://media.discordapp.net/attachments/369084091536113667/389431724322586624/unknown.png">
            <a:extLst>
              <a:ext uri="{FF2B5EF4-FFF2-40B4-BE49-F238E27FC236}">
                <a16:creationId xmlns:a16="http://schemas.microsoft.com/office/drawing/2014/main" id="{E762BCEE-1A63-4E68-ADD6-A992019A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4" y="3089279"/>
            <a:ext cx="5221949" cy="29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BB79F8-4869-4C15-80DD-920CEA034A98}"/>
              </a:ext>
            </a:extLst>
          </p:cNvPr>
          <p:cNvGrpSpPr/>
          <p:nvPr/>
        </p:nvGrpSpPr>
        <p:grpSpPr>
          <a:xfrm>
            <a:off x="6370338" y="2436236"/>
            <a:ext cx="4811486" cy="4246690"/>
            <a:chOff x="5205845" y="1273617"/>
            <a:chExt cx="6578718" cy="5324683"/>
          </a:xfrm>
        </p:grpSpPr>
        <p:pic>
          <p:nvPicPr>
            <p:cNvPr id="14" name="그림 13" descr="선화이(가) 표시된 사진&#10;&#10;높은 신뢰도로 생성된 설명">
              <a:extLst>
                <a:ext uri="{FF2B5EF4-FFF2-40B4-BE49-F238E27FC236}">
                  <a16:creationId xmlns:a16="http://schemas.microsoft.com/office/drawing/2014/main" id="{F0EFC7D1-7C83-430A-A83E-2C4274A8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156" y="1273617"/>
              <a:ext cx="4798407" cy="532468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1D44B4-33B9-4673-ABD6-7EA50D57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845" y="1273617"/>
              <a:ext cx="3130514" cy="532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72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시놉시스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2063736" y="1493873"/>
            <a:ext cx="7522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고위천사인 주인공은 천계 내부의 지속적인 타락과 관련된 정보를 탐색하다 수상함을 가져 천계의 규율을 어기고 순환의 표식과 관련된 금기에 접근하게 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하지만 금기에 접근한 사실이 밝혀져 </a:t>
            </a:r>
            <a:r>
              <a:rPr lang="ko-KR" altLang="en-US" dirty="0" err="1"/>
              <a:t>천사장</a:t>
            </a:r>
            <a:r>
              <a:rPr lang="ko-KR" altLang="en-US" dirty="0"/>
              <a:t> 미카엘에 의해 순환의 표식이 훼손된 채 심연으로 추방되고 만다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심연에 빠져 분노하는 그의 앞에 나타난 </a:t>
            </a:r>
            <a:r>
              <a:rPr lang="ko-KR" altLang="en-US" dirty="0" err="1"/>
              <a:t>데몬은</a:t>
            </a:r>
            <a:r>
              <a:rPr lang="ko-KR" altLang="en-US" dirty="0"/>
              <a:t> 자신이 타락한 천사장임을 밝히고 금기로 여겨졌던 순환의 표식에 대한 진실을 알려주며</a:t>
            </a:r>
            <a:r>
              <a:rPr lang="en-US" altLang="ko-KR" dirty="0"/>
              <a:t>,</a:t>
            </a:r>
            <a:r>
              <a:rPr lang="ko-KR" altLang="en-US" dirty="0"/>
              <a:t> 천계의 구원과 복수를 위해 힘을 주는 대가로 천사장의 표식을 파괴할 것을 명한다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천계의 구원을 위해서 천사장의 표식을 파괴해야 한다</a:t>
            </a:r>
            <a:r>
              <a:rPr lang="en-US" altLang="ko-KR" dirty="0"/>
              <a:t>. </a:t>
            </a:r>
            <a:r>
              <a:rPr lang="ko-KR" altLang="en-US" dirty="0"/>
              <a:t>표식이 훼손된 채 심연에 떨어진 추방자는 잠식되어 망령이 되기까지 시간이 얼마 남지 않았다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그렇게 경계의 탑을 오르기 시작한 추방자의 운명은</a:t>
            </a:r>
            <a:r>
              <a:rPr lang="en-US" altLang="ko-KR" dirty="0"/>
              <a:t>..?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47FD2766-C69A-49F8-927A-573294111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003D0-F58C-4F93-AE93-B451545A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1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5783176E-81AE-46DB-B06D-5621B2DD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8" name="그림 7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07B8824A-ABBB-4A2A-968E-602B5D60E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86" y="1323627"/>
            <a:ext cx="5114735" cy="5675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E8101-F092-4077-8371-D1BD1FDF31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0" y="1233183"/>
            <a:ext cx="3155256" cy="5366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98DB-F104-4E13-A51E-DF824E75BD1C}"/>
              </a:ext>
            </a:extLst>
          </p:cNvPr>
          <p:cNvSpPr txBox="1"/>
          <p:nvPr/>
        </p:nvSpPr>
        <p:spPr>
          <a:xfrm>
            <a:off x="4969106" y="6599222"/>
            <a:ext cx="198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8- </a:t>
            </a:r>
            <a:r>
              <a:rPr lang="ko-KR" altLang="en-US" sz="1000" dirty="0"/>
              <a:t>메인 캐릭터 설정화</a:t>
            </a:r>
          </a:p>
          <a:p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8168081" y="1908402"/>
            <a:ext cx="1954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순환의 표식과 관련된 금기에 접근해 천계에서 추방당한 고위천사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심연에 빠진 후 타락한 전 천사장인 </a:t>
            </a:r>
            <a:r>
              <a:rPr lang="ko-KR" altLang="en-US" sz="1400" dirty="0" err="1"/>
              <a:t>데몬에게</a:t>
            </a:r>
            <a:r>
              <a:rPr lang="ko-KR" altLang="en-US" sz="1400" dirty="0"/>
              <a:t> 힘을 받아 잠식되기 전에 경계의 탑을 올라 복수하려는 의지를 가지고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날렵한 검술을 구사하며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에너지를 </a:t>
            </a:r>
            <a:r>
              <a:rPr lang="ko-KR" altLang="en-US" sz="1400" dirty="0" err="1"/>
              <a:t>폭발시켜</a:t>
            </a:r>
            <a:r>
              <a:rPr lang="ko-KR" altLang="en-US" sz="1400" dirty="0"/>
              <a:t> 주변에 피해를 입힐 수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미카엘에게 추방당해 표식이 파괴되었다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C7A48-6A6A-48B9-B434-6E5F7505D8BD}"/>
              </a:ext>
            </a:extLst>
          </p:cNvPr>
          <p:cNvSpPr txBox="1"/>
          <p:nvPr/>
        </p:nvSpPr>
        <p:spPr>
          <a:xfrm>
            <a:off x="2038907" y="659922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7- </a:t>
            </a:r>
            <a:r>
              <a:rPr lang="ko-KR" altLang="en-US" sz="1000" dirty="0"/>
              <a:t>메인 캐릭터 원화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186060-5E04-4943-B662-2FF53C34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87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주요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2063735" y="1599643"/>
            <a:ext cx="7874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/>
              <a:t>천사장</a:t>
            </a:r>
            <a:r>
              <a:rPr lang="ko-KR" altLang="en-US" b="1" dirty="0"/>
              <a:t> 미카엘</a:t>
            </a:r>
            <a:endParaRPr lang="en-US" altLang="ko-KR" b="1" dirty="0"/>
          </a:p>
          <a:p>
            <a:pPr algn="just"/>
            <a:r>
              <a:rPr lang="ko-KR" altLang="en-US" dirty="0"/>
              <a:t>경계의 탑 최상층 최종보스</a:t>
            </a:r>
            <a:r>
              <a:rPr lang="en-US" altLang="ko-KR" dirty="0"/>
              <a:t>. </a:t>
            </a:r>
            <a:r>
              <a:rPr lang="ko-KR" altLang="en-US" dirty="0"/>
              <a:t>미카엘은 천사장에게 주어지는 호칭이다</a:t>
            </a:r>
            <a:r>
              <a:rPr lang="en-US" altLang="ko-KR" dirty="0"/>
              <a:t>. </a:t>
            </a:r>
            <a:r>
              <a:rPr lang="ko-KR" altLang="en-US" dirty="0"/>
              <a:t>대천사들과 함께 천계를 다스리고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 err="1"/>
              <a:t>대천사</a:t>
            </a:r>
            <a:r>
              <a:rPr lang="ko-KR" altLang="en-US" b="1" dirty="0"/>
              <a:t> 라파엘</a:t>
            </a:r>
            <a:endParaRPr lang="en-US" altLang="ko-KR" b="1" dirty="0"/>
          </a:p>
          <a:p>
            <a:pPr algn="just"/>
            <a:r>
              <a:rPr lang="ko-KR" altLang="en-US" dirty="0"/>
              <a:t>일곱 </a:t>
            </a:r>
            <a:r>
              <a:rPr lang="ko-KR" altLang="en-US" dirty="0" err="1"/>
              <a:t>대천사</a:t>
            </a:r>
            <a:r>
              <a:rPr lang="ko-KR" altLang="en-US" dirty="0"/>
              <a:t> 중 하나</a:t>
            </a:r>
            <a:r>
              <a:rPr lang="en-US" altLang="ko-KR" dirty="0"/>
              <a:t>. </a:t>
            </a:r>
            <a:r>
              <a:rPr lang="ko-KR" altLang="en-US" dirty="0"/>
              <a:t>경계의 탑 중심부에서 </a:t>
            </a:r>
            <a:r>
              <a:rPr lang="en-US" altLang="ko-KR" dirty="0"/>
              <a:t> </a:t>
            </a:r>
            <a:r>
              <a:rPr lang="ko-KR" altLang="en-US" dirty="0"/>
              <a:t>큰 상처를 입어 정신을 잃었다</a:t>
            </a:r>
            <a:r>
              <a:rPr lang="en-US" altLang="ko-KR" dirty="0"/>
              <a:t>. </a:t>
            </a:r>
            <a:r>
              <a:rPr lang="ko-KR" altLang="en-US" dirty="0"/>
              <a:t>추방자가 발견하여 죽이거나 살려서 </a:t>
            </a:r>
            <a:r>
              <a:rPr lang="ko-KR" altLang="en-US" dirty="0" err="1"/>
              <a:t>히든</a:t>
            </a:r>
            <a:r>
              <a:rPr lang="ko-KR" altLang="en-US" dirty="0"/>
              <a:t> 스테이지로 갈 수 있는 조건을 충족 시킬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 </a:t>
            </a:r>
            <a:r>
              <a:rPr lang="ko-KR" altLang="en-US" b="1" dirty="0"/>
              <a:t>데몬 우두머리</a:t>
            </a:r>
            <a:endParaRPr lang="en-US" altLang="ko-KR" b="1" dirty="0"/>
          </a:p>
          <a:p>
            <a:pPr algn="just"/>
            <a:r>
              <a:rPr lang="ko-KR" altLang="en-US" dirty="0"/>
              <a:t>타락한 </a:t>
            </a:r>
            <a:r>
              <a:rPr lang="ko-KR" altLang="en-US" dirty="0" err="1"/>
              <a:t>천사장</a:t>
            </a:r>
            <a:r>
              <a:rPr lang="en-US" altLang="ko-KR" dirty="0"/>
              <a:t>. </a:t>
            </a:r>
            <a:r>
              <a:rPr lang="ko-KR" altLang="en-US" dirty="0"/>
              <a:t>추방자에게 탑을 오를 수 있는 힘을 제공한다</a:t>
            </a:r>
            <a:r>
              <a:rPr lang="en-US" altLang="ko-KR" dirty="0"/>
              <a:t>.  </a:t>
            </a:r>
            <a:r>
              <a:rPr lang="ko-KR" altLang="en-US" dirty="0"/>
              <a:t>천사장을 처치해 천계 전체를 타락시키려 한다</a:t>
            </a:r>
            <a:r>
              <a:rPr lang="en-US" altLang="ko-KR" dirty="0"/>
              <a:t>. </a:t>
            </a:r>
            <a:r>
              <a:rPr lang="ko-KR" altLang="en-US" dirty="0" err="1"/>
              <a:t>히든</a:t>
            </a:r>
            <a:r>
              <a:rPr lang="ko-KR" altLang="en-US" dirty="0"/>
              <a:t> 스테이지의 숨겨진 최종보스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738FAD5B-0878-41C9-9373-67A3A026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68E489-36DC-46B8-AF03-55B0FF11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9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 전체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307D44-6638-4FD5-91E2-07A32A8B39DD}"/>
              </a:ext>
            </a:extLst>
          </p:cNvPr>
          <p:cNvSpPr/>
          <p:nvPr/>
        </p:nvSpPr>
        <p:spPr>
          <a:xfrm>
            <a:off x="2119618" y="2239648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5AC623-ED92-4963-A94A-472F39916E62}"/>
              </a:ext>
            </a:extLst>
          </p:cNvPr>
          <p:cNvSpPr/>
          <p:nvPr/>
        </p:nvSpPr>
        <p:spPr>
          <a:xfrm>
            <a:off x="2119618" y="6064242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530C0-64D1-4F9F-9761-BE34A1051CC0}"/>
              </a:ext>
            </a:extLst>
          </p:cNvPr>
          <p:cNvSpPr/>
          <p:nvPr/>
        </p:nvSpPr>
        <p:spPr>
          <a:xfrm>
            <a:off x="2740404" y="265292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2EC1E-CF3D-40CD-8A5F-848D6002C221}"/>
              </a:ext>
            </a:extLst>
          </p:cNvPr>
          <p:cNvSpPr txBox="1"/>
          <p:nvPr/>
        </p:nvSpPr>
        <p:spPr>
          <a:xfrm>
            <a:off x="2467761" y="62258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60B8F-C1ED-4AED-93CC-6E5C7AF92C2A}"/>
              </a:ext>
            </a:extLst>
          </p:cNvPr>
          <p:cNvSpPr txBox="1"/>
          <p:nvPr/>
        </p:nvSpPr>
        <p:spPr>
          <a:xfrm>
            <a:off x="2267465" y="345527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8A96D-D1F0-46AC-BA00-1C7D1C49B5AA}"/>
              </a:ext>
            </a:extLst>
          </p:cNvPr>
          <p:cNvSpPr txBox="1"/>
          <p:nvPr/>
        </p:nvSpPr>
        <p:spPr>
          <a:xfrm>
            <a:off x="2467761" y="184226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66D9FF-4C06-49DD-BDB1-336D7D14F0FF}"/>
              </a:ext>
            </a:extLst>
          </p:cNvPr>
          <p:cNvSpPr/>
          <p:nvPr/>
        </p:nvSpPr>
        <p:spPr>
          <a:xfrm>
            <a:off x="4042617" y="1959520"/>
            <a:ext cx="2408081" cy="5317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7E1AE3-D2B9-4BEC-9AEB-F1A4662AA718}"/>
              </a:ext>
            </a:extLst>
          </p:cNvPr>
          <p:cNvSpPr/>
          <p:nvPr/>
        </p:nvSpPr>
        <p:spPr>
          <a:xfrm>
            <a:off x="4042616" y="4953063"/>
            <a:ext cx="2421261" cy="9219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D97C54-9BDE-4C7D-BE2B-486122D25181}"/>
              </a:ext>
            </a:extLst>
          </p:cNvPr>
          <p:cNvSpPr/>
          <p:nvPr/>
        </p:nvSpPr>
        <p:spPr>
          <a:xfrm>
            <a:off x="4042617" y="2643352"/>
            <a:ext cx="2421261" cy="9219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FF3E95-02F8-41C2-B79A-919741E4C186}"/>
              </a:ext>
            </a:extLst>
          </p:cNvPr>
          <p:cNvSpPr/>
          <p:nvPr/>
        </p:nvSpPr>
        <p:spPr>
          <a:xfrm>
            <a:off x="4042616" y="3785371"/>
            <a:ext cx="2421261" cy="9446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B89C7-2B33-4F85-9212-5E64110F7977}"/>
              </a:ext>
            </a:extLst>
          </p:cNvPr>
          <p:cNvSpPr/>
          <p:nvPr/>
        </p:nvSpPr>
        <p:spPr>
          <a:xfrm>
            <a:off x="4042616" y="6049782"/>
            <a:ext cx="2421261" cy="5322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2B3051-BA4A-4E3D-9610-BE0BA6E07E2B}"/>
              </a:ext>
            </a:extLst>
          </p:cNvPr>
          <p:cNvSpPr/>
          <p:nvPr/>
        </p:nvSpPr>
        <p:spPr>
          <a:xfrm>
            <a:off x="4468415" y="153362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E49A75-078C-48CF-805F-B89E2291A23F}"/>
              </a:ext>
            </a:extLst>
          </p:cNvPr>
          <p:cNvSpPr/>
          <p:nvPr/>
        </p:nvSpPr>
        <p:spPr>
          <a:xfrm>
            <a:off x="6715547" y="264335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5C296E-5812-46FD-A3CC-15B97F53B4D4}"/>
              </a:ext>
            </a:extLst>
          </p:cNvPr>
          <p:cNvSpPr/>
          <p:nvPr/>
        </p:nvSpPr>
        <p:spPr>
          <a:xfrm>
            <a:off x="6715547" y="297471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2D875-00BD-4745-9AA7-BAA08709EC23}"/>
              </a:ext>
            </a:extLst>
          </p:cNvPr>
          <p:cNvSpPr/>
          <p:nvPr/>
        </p:nvSpPr>
        <p:spPr>
          <a:xfrm>
            <a:off x="6715547" y="330607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CBAE07-3881-4211-924D-5B8214E2E1DD}"/>
              </a:ext>
            </a:extLst>
          </p:cNvPr>
          <p:cNvSpPr/>
          <p:nvPr/>
        </p:nvSpPr>
        <p:spPr>
          <a:xfrm>
            <a:off x="6715547" y="378537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CE806C-8D32-4891-B126-AA62EAAA1D01}"/>
              </a:ext>
            </a:extLst>
          </p:cNvPr>
          <p:cNvSpPr/>
          <p:nvPr/>
        </p:nvSpPr>
        <p:spPr>
          <a:xfrm>
            <a:off x="6715547" y="411673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80ADD-F974-4A66-8FA0-3FA8199FE0B5}"/>
              </a:ext>
            </a:extLst>
          </p:cNvPr>
          <p:cNvSpPr/>
          <p:nvPr/>
        </p:nvSpPr>
        <p:spPr>
          <a:xfrm>
            <a:off x="6715547" y="444809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660D1-D34B-49C5-BA24-9504464E4E9B}"/>
              </a:ext>
            </a:extLst>
          </p:cNvPr>
          <p:cNvSpPr/>
          <p:nvPr/>
        </p:nvSpPr>
        <p:spPr>
          <a:xfrm>
            <a:off x="6715547" y="4953062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A30EF8-ABD5-472F-B311-2AEAF6784CE5}"/>
              </a:ext>
            </a:extLst>
          </p:cNvPr>
          <p:cNvSpPr/>
          <p:nvPr/>
        </p:nvSpPr>
        <p:spPr>
          <a:xfrm>
            <a:off x="6715547" y="5284426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AD44F0-8B23-4D02-9531-9FD5A720D7F6}"/>
              </a:ext>
            </a:extLst>
          </p:cNvPr>
          <p:cNvSpPr/>
          <p:nvPr/>
        </p:nvSpPr>
        <p:spPr>
          <a:xfrm>
            <a:off x="6715547" y="5615790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B945C-BC03-440A-8B96-52350EDB9C76}"/>
              </a:ext>
            </a:extLst>
          </p:cNvPr>
          <p:cNvSpPr/>
          <p:nvPr/>
        </p:nvSpPr>
        <p:spPr>
          <a:xfrm>
            <a:off x="8699745" y="1959520"/>
            <a:ext cx="1283515" cy="39155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D48C2-47E3-4468-A65E-C71487EED466}"/>
              </a:ext>
            </a:extLst>
          </p:cNvPr>
          <p:cNvSpPr/>
          <p:nvPr/>
        </p:nvSpPr>
        <p:spPr>
          <a:xfrm>
            <a:off x="6358045" y="1533621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46DA3865-4B8D-483C-84E5-9F67838F0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843C9E-DB6A-4E1D-988C-886D32261D71}"/>
              </a:ext>
            </a:extLst>
          </p:cNvPr>
          <p:cNvSpPr/>
          <p:nvPr/>
        </p:nvSpPr>
        <p:spPr>
          <a:xfrm>
            <a:off x="8556671" y="152614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335366-35FB-4083-A4A8-8158C921E592}"/>
              </a:ext>
            </a:extLst>
          </p:cNvPr>
          <p:cNvSpPr/>
          <p:nvPr/>
        </p:nvSpPr>
        <p:spPr>
          <a:xfrm>
            <a:off x="6715547" y="2147934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0EEEE1-9982-4B96-8FD2-A89CF8CE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1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층 또는 방의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2CBABF-0E30-412B-AE03-3F54E5D19BFD}"/>
              </a:ext>
            </a:extLst>
          </p:cNvPr>
          <p:cNvCxnSpPr>
            <a:cxnSpLocks/>
          </p:cNvCxnSpPr>
          <p:nvPr/>
        </p:nvCxnSpPr>
        <p:spPr>
          <a:xfrm>
            <a:off x="5854140" y="2802069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775B12D-7C57-403E-825F-7B5AA6FC7C64}"/>
              </a:ext>
            </a:extLst>
          </p:cNvPr>
          <p:cNvSpPr txBox="1"/>
          <p:nvPr/>
        </p:nvSpPr>
        <p:spPr>
          <a:xfrm>
            <a:off x="5214913" y="5657738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37254-7929-44C5-8D9B-F6CD5080DE2E}"/>
              </a:ext>
            </a:extLst>
          </p:cNvPr>
          <p:cNvSpPr txBox="1"/>
          <p:nvPr/>
        </p:nvSpPr>
        <p:spPr>
          <a:xfrm>
            <a:off x="6715745" y="3537340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8D5FE3-E210-447A-9A1A-378F1C502669}"/>
              </a:ext>
            </a:extLst>
          </p:cNvPr>
          <p:cNvSpPr txBox="1"/>
          <p:nvPr/>
        </p:nvSpPr>
        <p:spPr>
          <a:xfrm>
            <a:off x="3471400" y="4809932"/>
            <a:ext cx="208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32C3D6-2D1F-4148-9A0C-000511EC1267}"/>
              </a:ext>
            </a:extLst>
          </p:cNvPr>
          <p:cNvCxnSpPr>
            <a:cxnSpLocks/>
            <a:endCxn id="51" idx="2"/>
          </p:cNvCxnSpPr>
          <p:nvPr/>
        </p:nvCxnSpPr>
        <p:spPr>
          <a:xfrm flipH="1">
            <a:off x="4169498" y="4644680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D206B9A-E2DC-4E89-B76B-E46C4F2724B7}"/>
              </a:ext>
            </a:extLst>
          </p:cNvPr>
          <p:cNvCxnSpPr>
            <a:cxnSpLocks/>
          </p:cNvCxnSpPr>
          <p:nvPr/>
        </p:nvCxnSpPr>
        <p:spPr>
          <a:xfrm flipH="1">
            <a:off x="9711656" y="3585143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F212D37-D8F4-453C-8B04-DB90D8E970ED}"/>
              </a:ext>
            </a:extLst>
          </p:cNvPr>
          <p:cNvSpPr txBox="1"/>
          <p:nvPr/>
        </p:nvSpPr>
        <p:spPr>
          <a:xfrm>
            <a:off x="8946446" y="4781460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1tile </a:t>
            </a:r>
            <a:r>
              <a:rPr lang="ko-KR" altLang="en-US" sz="1400" dirty="0"/>
              <a:t>이상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94DEE2-B019-4BBF-9820-C22F43A7EB04}"/>
              </a:ext>
            </a:extLst>
          </p:cNvPr>
          <p:cNvSpPr txBox="1"/>
          <p:nvPr/>
        </p:nvSpPr>
        <p:spPr>
          <a:xfrm>
            <a:off x="2262231" y="1476462"/>
            <a:ext cx="2592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플레이어의 피격범위를 </a:t>
            </a:r>
            <a:r>
              <a:rPr lang="en-US" altLang="ko-KR" dirty="0"/>
              <a:t>1tile</a:t>
            </a:r>
            <a:r>
              <a:rPr lang="ko-KR" altLang="en-US" dirty="0"/>
              <a:t>로 잡고 </a:t>
            </a:r>
            <a:r>
              <a:rPr lang="en-US" altLang="ko-KR" dirty="0"/>
              <a:t>X,Y20tile</a:t>
            </a:r>
            <a:r>
              <a:rPr lang="ko-KR" altLang="en-US" dirty="0"/>
              <a:t>의 크기를 한 방</a:t>
            </a:r>
            <a:r>
              <a:rPr lang="en-US" altLang="ko-KR" dirty="0"/>
              <a:t>(room)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4" name="화살표: 위쪽/아래쪽 63">
            <a:extLst>
              <a:ext uri="{FF2B5EF4-FFF2-40B4-BE49-F238E27FC236}">
                <a16:creationId xmlns:a16="http://schemas.microsoft.com/office/drawing/2014/main" id="{1993B940-055B-40C4-A6F2-1F5852EA18B6}"/>
              </a:ext>
            </a:extLst>
          </p:cNvPr>
          <p:cNvSpPr/>
          <p:nvPr/>
        </p:nvSpPr>
        <p:spPr>
          <a:xfrm rot="13911532">
            <a:off x="7400744" y="2925676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쪽/아래쪽 64">
            <a:extLst>
              <a:ext uri="{FF2B5EF4-FFF2-40B4-BE49-F238E27FC236}">
                <a16:creationId xmlns:a16="http://schemas.microsoft.com/office/drawing/2014/main" id="{6CB226DB-4F8E-4B71-83BB-C5AC4BA591B1}"/>
              </a:ext>
            </a:extLst>
          </p:cNvPr>
          <p:cNvSpPr/>
          <p:nvPr/>
        </p:nvSpPr>
        <p:spPr>
          <a:xfrm rot="7523805">
            <a:off x="4317656" y="302113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위쪽/아래쪽 65">
            <a:extLst>
              <a:ext uri="{FF2B5EF4-FFF2-40B4-BE49-F238E27FC236}">
                <a16:creationId xmlns:a16="http://schemas.microsoft.com/office/drawing/2014/main" id="{18E5EB6A-6458-41C7-8F0C-F40B33D8A6F6}"/>
              </a:ext>
            </a:extLst>
          </p:cNvPr>
          <p:cNvSpPr/>
          <p:nvPr/>
        </p:nvSpPr>
        <p:spPr>
          <a:xfrm rot="7523805">
            <a:off x="7460690" y="525641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위쪽/아래쪽 67">
            <a:extLst>
              <a:ext uri="{FF2B5EF4-FFF2-40B4-BE49-F238E27FC236}">
                <a16:creationId xmlns:a16="http://schemas.microsoft.com/office/drawing/2014/main" id="{DC868E06-605A-4B2B-8E10-E3BD5B59D46D}"/>
              </a:ext>
            </a:extLst>
          </p:cNvPr>
          <p:cNvSpPr/>
          <p:nvPr/>
        </p:nvSpPr>
        <p:spPr>
          <a:xfrm rot="14132836">
            <a:off x="4255423" y="531668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A3DA86-5EE6-4D47-8F72-AD680040FDA7}"/>
              </a:ext>
            </a:extLst>
          </p:cNvPr>
          <p:cNvSpPr txBox="1"/>
          <p:nvPr/>
        </p:nvSpPr>
        <p:spPr>
          <a:xfrm>
            <a:off x="7184285" y="1416512"/>
            <a:ext cx="286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다른 방에 드나들 수 있는  최대 문의 개수는 </a:t>
            </a:r>
            <a:r>
              <a:rPr lang="en-US" altLang="ko-KR" dirty="0"/>
              <a:t>4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방이 이어지지 않는 벽에는</a:t>
            </a:r>
            <a:endParaRPr lang="en-US" altLang="ko-KR" dirty="0"/>
          </a:p>
          <a:p>
            <a:pPr algn="r"/>
            <a:r>
              <a:rPr lang="ko-KR" altLang="en-US" dirty="0"/>
              <a:t>문을 두지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8518BA-4154-4E09-9E2D-5A1E73A991FF}"/>
              </a:ext>
            </a:extLst>
          </p:cNvPr>
          <p:cNvSpPr txBox="1"/>
          <p:nvPr/>
        </p:nvSpPr>
        <p:spPr>
          <a:xfrm>
            <a:off x="6196947" y="6471813"/>
            <a:ext cx="164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9- </a:t>
            </a:r>
            <a:r>
              <a:rPr lang="ko-KR" altLang="en-US" sz="1000" dirty="0"/>
              <a:t>방 디자인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E23D13-FD5B-4D23-8BB9-35788DC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0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38569-1238-4C90-9BB9-57BF8B9D43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98" y="4201236"/>
            <a:ext cx="3516944" cy="2486324"/>
          </a:xfrm>
          <a:prstGeom prst="rect">
            <a:avLst/>
          </a:prstGeom>
        </p:spPr>
      </p:pic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D8A8E3C-C81A-4BC5-9616-41A1CB57CEC0}"/>
              </a:ext>
            </a:extLst>
          </p:cNvPr>
          <p:cNvSpPr/>
          <p:nvPr/>
        </p:nvSpPr>
        <p:spPr>
          <a:xfrm>
            <a:off x="7166660" y="5354051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2A46B457-79C6-452E-BA82-5536E2152F21}"/>
              </a:ext>
            </a:extLst>
          </p:cNvPr>
          <p:cNvSpPr/>
          <p:nvPr/>
        </p:nvSpPr>
        <p:spPr>
          <a:xfrm>
            <a:off x="6138691" y="5851528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6794D61-8E24-4BE1-86B9-BD61AE9552AF}"/>
              </a:ext>
            </a:extLst>
          </p:cNvPr>
          <p:cNvSpPr/>
          <p:nvPr/>
        </p:nvSpPr>
        <p:spPr>
          <a:xfrm>
            <a:off x="7766808" y="476697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E53CFA9-E450-4766-9430-5251BC600BAB}"/>
              </a:ext>
            </a:extLst>
          </p:cNvPr>
          <p:cNvSpPr/>
          <p:nvPr/>
        </p:nvSpPr>
        <p:spPr>
          <a:xfrm>
            <a:off x="7175049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EAA203B-DA3C-4044-BD6A-4C66251E2665}"/>
              </a:ext>
            </a:extLst>
          </p:cNvPr>
          <p:cNvSpPr/>
          <p:nvPr/>
        </p:nvSpPr>
        <p:spPr>
          <a:xfrm>
            <a:off x="8350178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81E0837-984F-4958-9FEF-E30785050F08}"/>
              </a:ext>
            </a:extLst>
          </p:cNvPr>
          <p:cNvSpPr/>
          <p:nvPr/>
        </p:nvSpPr>
        <p:spPr>
          <a:xfrm>
            <a:off x="6581371" y="35787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6731CB0-F912-4E87-AB38-C6BC293E5E49}"/>
              </a:ext>
            </a:extLst>
          </p:cNvPr>
          <p:cNvSpPr/>
          <p:nvPr/>
        </p:nvSpPr>
        <p:spPr>
          <a:xfrm>
            <a:off x="7162822" y="298784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2DA9850-067C-4817-AD27-D13DEC0B31D5}"/>
              </a:ext>
            </a:extLst>
          </p:cNvPr>
          <p:cNvSpPr/>
          <p:nvPr/>
        </p:nvSpPr>
        <p:spPr>
          <a:xfrm>
            <a:off x="5983142" y="2996232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B067633-C1BB-4D74-A2B3-F730A53ED74E}"/>
              </a:ext>
            </a:extLst>
          </p:cNvPr>
          <p:cNvSpPr/>
          <p:nvPr/>
        </p:nvSpPr>
        <p:spPr>
          <a:xfrm>
            <a:off x="6572982" y="239458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0AF217F-30AD-4915-86C4-7D6EFFC1287B}"/>
              </a:ext>
            </a:extLst>
          </p:cNvPr>
          <p:cNvSpPr/>
          <p:nvPr/>
        </p:nvSpPr>
        <p:spPr>
          <a:xfrm>
            <a:off x="7166660" y="1801323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2A9FC-4399-432D-9866-487C471ED82D}"/>
              </a:ext>
            </a:extLst>
          </p:cNvPr>
          <p:cNvSpPr txBox="1"/>
          <p:nvPr/>
        </p:nvSpPr>
        <p:spPr>
          <a:xfrm>
            <a:off x="1880416" y="1444603"/>
            <a:ext cx="382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각</a:t>
            </a:r>
            <a:r>
              <a:rPr lang="en-US" altLang="ko-KR" dirty="0"/>
              <a:t> stage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개 이상의 </a:t>
            </a:r>
            <a:r>
              <a:rPr lang="en-US" altLang="ko-KR" dirty="0"/>
              <a:t>room</a:t>
            </a:r>
            <a:r>
              <a:rPr lang="ko-KR" altLang="en-US" dirty="0"/>
              <a:t>으로 랜덤으로 구성된다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/>
              <a:t>가장 아래쪽에서 시작하여 가장 위의 방이 다음스테이지와 연결된다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가장 마지막 방은 </a:t>
            </a:r>
            <a:r>
              <a:rPr lang="en-US" altLang="ko-KR" dirty="0"/>
              <a:t>2stage</a:t>
            </a:r>
            <a:r>
              <a:rPr lang="ko-KR" altLang="en-US" dirty="0"/>
              <a:t>일 경우에 중간보스</a:t>
            </a:r>
            <a:r>
              <a:rPr lang="en-US" altLang="ko-KR" dirty="0"/>
              <a:t>, </a:t>
            </a:r>
            <a:r>
              <a:rPr lang="ko-KR" altLang="en-US" dirty="0"/>
              <a:t>보스스테이지에는 보스를 배치한다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랜덤으로 하수인과 거래 할 수 있는 방을 </a:t>
            </a:r>
            <a:r>
              <a:rPr lang="en-US" altLang="ko-KR" dirty="0"/>
              <a:t>1</a:t>
            </a:r>
            <a:r>
              <a:rPr lang="ko-KR" altLang="en-US" dirty="0"/>
              <a:t>개 생성한다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b="1" dirty="0"/>
              <a:t>예상 플레이타임</a:t>
            </a:r>
            <a:r>
              <a:rPr lang="en-US" altLang="ko-KR" b="1" dirty="0"/>
              <a:t> : 5</a:t>
            </a:r>
            <a:r>
              <a:rPr lang="ko-KR" altLang="en-US" b="1" dirty="0"/>
              <a:t>분</a:t>
            </a:r>
            <a:endParaRPr lang="en-US" altLang="ko-KR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9441398" y="617682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9441398" y="163051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0A3647-8986-4AD9-924B-C6528E35F183}"/>
              </a:ext>
            </a:extLst>
          </p:cNvPr>
          <p:cNvSpPr/>
          <p:nvPr/>
        </p:nvSpPr>
        <p:spPr>
          <a:xfrm>
            <a:off x="1912963" y="5858199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7649986" y="1168849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6C1BE5FC-60C1-4647-AAA8-25F14800E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669F4A-7F56-4BEE-A908-A041F200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4B4E685-B15F-42FD-B1F5-5F4C2B8B3D08}"/>
              </a:ext>
            </a:extLst>
          </p:cNvPr>
          <p:cNvSpPr/>
          <p:nvPr/>
        </p:nvSpPr>
        <p:spPr>
          <a:xfrm>
            <a:off x="9613732" y="206244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E630-F5E7-4536-BB86-AE0A711DA881}"/>
              </a:ext>
            </a:extLst>
          </p:cNvPr>
          <p:cNvSpPr txBox="1"/>
          <p:nvPr/>
        </p:nvSpPr>
        <p:spPr>
          <a:xfrm>
            <a:off x="7781752" y="6179349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</a:t>
            </a:r>
            <a:r>
              <a:rPr lang="en-US" altLang="ko-KR" dirty="0"/>
              <a:t>Room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1D329-4FC7-49E7-93BA-AA28839CEAC9}"/>
              </a:ext>
            </a:extLst>
          </p:cNvPr>
          <p:cNvSpPr txBox="1"/>
          <p:nvPr/>
        </p:nvSpPr>
        <p:spPr>
          <a:xfrm>
            <a:off x="8074542" y="1928538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끝 </a:t>
            </a:r>
            <a:r>
              <a:rPr lang="en-US" altLang="ko-KR" dirty="0"/>
              <a:t>Room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61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BF9AA9-BA40-4DAD-BB30-8D782305B53C}"/>
              </a:ext>
            </a:extLst>
          </p:cNvPr>
          <p:cNvGrpSpPr/>
          <p:nvPr/>
        </p:nvGrpSpPr>
        <p:grpSpPr>
          <a:xfrm>
            <a:off x="1994678" y="4722388"/>
            <a:ext cx="1358123" cy="1823767"/>
            <a:chOff x="470677" y="1902207"/>
            <a:chExt cx="3458256" cy="4643948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5D8A8E3C-C81A-4BC5-9616-41A1CB57CEC0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6794D61-8E24-4BE1-86B9-BD61AE9552A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2E53CFA9-E450-4766-9430-5251BC600BAB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7EAA203B-DA3C-4044-BD6A-4C66251E2665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781E0837-984F-4958-9FEF-E30785050F0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46731CB0-F912-4E87-AB38-C6BC293E5E49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22DA9850-067C-4817-AD27-D13DEC0B31D5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B067633-C1BB-4D74-A2B3-F730A53ED74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C0AF217F-30AD-4915-86C4-7D6EFFC1287B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6745561" y="5651431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6745561" y="171103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3427279" y="5438159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4EFFD-59E0-4BDC-87E1-2C6BD229FE5F}"/>
              </a:ext>
            </a:extLst>
          </p:cNvPr>
          <p:cNvGrpSpPr/>
          <p:nvPr/>
        </p:nvGrpSpPr>
        <p:grpSpPr>
          <a:xfrm>
            <a:off x="2301228" y="3027412"/>
            <a:ext cx="1358123" cy="1823767"/>
            <a:chOff x="470677" y="1902207"/>
            <a:chExt cx="3458256" cy="4643948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89D528FB-39DC-400D-B871-9A92E95D5FFF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1815BE5F-C640-421C-B9D4-D7A4149A3E5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7D48DBBD-69A5-4796-BE93-3B3577034CE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220ED963-3301-4952-8798-A1DE33A2ECA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BF116E8C-66DE-4CBB-B115-496FC93130E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78CE2C55-CB1C-445C-A65D-1E98355DABA4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DE1DBAA8-6516-41E4-98BB-3D81898A085E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02D6870E-6B36-49C4-906D-D09C89718D6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0F86ACC6-A449-4623-BFB8-1B25D8B1E4E7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D2E379-4DB0-43C5-BE73-620431BE425E}"/>
              </a:ext>
            </a:extLst>
          </p:cNvPr>
          <p:cNvGrpSpPr/>
          <p:nvPr/>
        </p:nvGrpSpPr>
        <p:grpSpPr>
          <a:xfrm>
            <a:off x="2604528" y="1334408"/>
            <a:ext cx="1358123" cy="1823767"/>
            <a:chOff x="470677" y="1902207"/>
            <a:chExt cx="3458256" cy="4643948"/>
          </a:xfrm>
        </p:grpSpPr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053BD3DD-05F6-4EE0-B91A-28EBAC54616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F19A804F-0FEC-4C40-B4DC-5FCF670029B9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다이아몬드 45">
              <a:extLst>
                <a:ext uri="{FF2B5EF4-FFF2-40B4-BE49-F238E27FC236}">
                  <a16:creationId xmlns:a16="http://schemas.microsoft.com/office/drawing/2014/main" id="{9943952D-9B62-4363-AE8D-6931D22F9449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76ADAA37-9332-4A22-8366-4822D58498BE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EBE294CB-EBE7-4EB0-940C-E611B151EB8E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다이아몬드 48">
              <a:extLst>
                <a:ext uri="{FF2B5EF4-FFF2-40B4-BE49-F238E27FC236}">
                  <a16:creationId xmlns:a16="http://schemas.microsoft.com/office/drawing/2014/main" id="{9D42B3B3-133F-48A7-BDE3-B850EDFDE51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94508323-50D2-4562-A582-A2CDD6B22D4D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다이아몬드 50">
              <a:extLst>
                <a:ext uri="{FF2B5EF4-FFF2-40B4-BE49-F238E27FC236}">
                  <a16:creationId xmlns:a16="http://schemas.microsoft.com/office/drawing/2014/main" id="{9D7E6B4A-A456-473F-ACED-27D1B77ACF90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DBD790A6-B0EC-4C66-BBF5-27FA8F0DB731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9978B9-2BE2-47CE-991D-1629C4CB9DC3}"/>
              </a:ext>
            </a:extLst>
          </p:cNvPr>
          <p:cNvSpPr/>
          <p:nvPr/>
        </p:nvSpPr>
        <p:spPr>
          <a:xfrm>
            <a:off x="3780572" y="3581582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Stage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B724AD-33D2-4C2E-A5C4-E77640A7A16E}"/>
              </a:ext>
            </a:extLst>
          </p:cNvPr>
          <p:cNvSpPr/>
          <p:nvPr/>
        </p:nvSpPr>
        <p:spPr>
          <a:xfrm>
            <a:off x="3965077" y="1872644"/>
            <a:ext cx="3586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D81FC-8603-4E22-80FE-3B8D4009416C}"/>
              </a:ext>
            </a:extLst>
          </p:cNvPr>
          <p:cNvSpPr txBox="1"/>
          <p:nvPr/>
        </p:nvSpPr>
        <p:spPr>
          <a:xfrm>
            <a:off x="3033071" y="6286237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, </a:t>
            </a:r>
            <a:r>
              <a:rPr lang="ko-KR" altLang="en-US" dirty="0"/>
              <a:t>실제로는 각 스테이지 구조가 랜덤이어야 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87ADE-2778-4F7D-A56F-40FA1DC856DD}"/>
              </a:ext>
            </a:extLst>
          </p:cNvPr>
          <p:cNvSpPr txBox="1"/>
          <p:nvPr/>
        </p:nvSpPr>
        <p:spPr>
          <a:xfrm>
            <a:off x="7638493" y="2787299"/>
            <a:ext cx="2727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계층은 </a:t>
            </a:r>
            <a:r>
              <a:rPr lang="en-US" altLang="ko-KR" dirty="0"/>
              <a:t>3</a:t>
            </a:r>
            <a:r>
              <a:rPr lang="ko-KR" altLang="en-US" dirty="0"/>
              <a:t>개의 스테이지로 구성되어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각 계층은 전체적으로 다른 디자인적 테마와 특징을 가진다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예상 플레이타임 </a:t>
            </a:r>
            <a:r>
              <a:rPr lang="en-US" altLang="ko-KR" dirty="0"/>
              <a:t>: 15</a:t>
            </a:r>
            <a:r>
              <a:rPr lang="ko-KR" altLang="en-US" dirty="0"/>
              <a:t>분</a:t>
            </a:r>
          </a:p>
        </p:txBody>
      </p:sp>
      <p:pic>
        <p:nvPicPr>
          <p:cNvPr id="56" name="내용 개체 틀 4">
            <a:extLst>
              <a:ext uri="{FF2B5EF4-FFF2-40B4-BE49-F238E27FC236}">
                <a16:creationId xmlns:a16="http://schemas.microsoft.com/office/drawing/2014/main" id="{84D6E0A5-28F4-4C02-AC79-9C0F77CB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E0C840-219C-4BDD-9058-E1AEC8A0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17775AAA-8090-4FB5-80BF-2C486F4431B9}"/>
              </a:ext>
            </a:extLst>
          </p:cNvPr>
          <p:cNvSpPr/>
          <p:nvPr/>
        </p:nvSpPr>
        <p:spPr>
          <a:xfrm>
            <a:off x="7402802" y="1800376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9E8B36-A573-43C6-B53B-7A6C3EC2C002}"/>
              </a:ext>
            </a:extLst>
          </p:cNvPr>
          <p:cNvSpPr txBox="1"/>
          <p:nvPr/>
        </p:nvSpPr>
        <p:spPr>
          <a:xfrm>
            <a:off x="3484293" y="1334720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다음 스테이지와 이어짐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577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계층별 디자인 특징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5" name="내용 개체 틀 4">
            <a:extLst>
              <a:ext uri="{FF2B5EF4-FFF2-40B4-BE49-F238E27FC236}">
                <a16:creationId xmlns:a16="http://schemas.microsoft.com/office/drawing/2014/main" id="{9C90E0EE-C110-47F0-B234-B36B0AFFF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73A2EB1-FD5D-44E3-96CF-95BCC266862A}"/>
              </a:ext>
            </a:extLst>
          </p:cNvPr>
          <p:cNvGraphicFramePr/>
          <p:nvPr>
            <p:extLst/>
          </p:nvPr>
        </p:nvGraphicFramePr>
        <p:xfrm>
          <a:off x="2217490" y="1423040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D74988-4416-4B77-8528-540557F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652631"/>
            <a:ext cx="741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스토리 분기가 존재해 플레이어의 행동에 따라 달라지는 다양한 엔딩이 존재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17AA7CA1-ADEE-41EB-A1CB-DDA527997E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11" y="3406958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3BEBF8-93D8-4972-ADCF-31A9ABB278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36" y="3406958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0D057-6870-4D0E-B3CE-82BDFA1009CD}"/>
              </a:ext>
            </a:extLst>
          </p:cNvPr>
          <p:cNvSpPr txBox="1"/>
          <p:nvPr/>
        </p:nvSpPr>
        <p:spPr>
          <a:xfrm>
            <a:off x="1819711" y="593456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대표적인 쿼터 뷰 핵 앤 슬래시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디아블로</a:t>
            </a:r>
            <a:r>
              <a:rPr lang="en-US" altLang="ko-KR" sz="1000" dirty="0"/>
              <a:t>’</a:t>
            </a:r>
            <a:r>
              <a:rPr lang="ko-KR" altLang="en-US" sz="1000" dirty="0"/>
              <a:t> 시리즈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88371-C168-4B75-8AF6-0D6F7623D31F}"/>
              </a:ext>
            </a:extLst>
          </p:cNvPr>
          <p:cNvSpPr txBox="1"/>
          <p:nvPr/>
        </p:nvSpPr>
        <p:spPr>
          <a:xfrm>
            <a:off x="5959677" y="5934560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플레이어의 선택에 따라 스토리 진행과 엔딩 분기가 달라지는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9FD9-3E46-4C3B-AAE4-87E206C9E567}"/>
              </a:ext>
            </a:extLst>
          </p:cNvPr>
          <p:cNvSpPr txBox="1"/>
          <p:nvPr/>
        </p:nvSpPr>
        <p:spPr>
          <a:xfrm>
            <a:off x="1819710" y="6211559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10- ‘</a:t>
            </a:r>
            <a:r>
              <a:rPr lang="ko-KR" altLang="en-US" sz="1000" dirty="0"/>
              <a:t>디아블로 </a:t>
            </a:r>
            <a:r>
              <a:rPr lang="en-US" altLang="ko-KR" sz="1000" dirty="0"/>
              <a:t>3’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3669E-09F3-4A60-A940-8ACE3FF79BE6}"/>
              </a:ext>
            </a:extLst>
          </p:cNvPr>
          <p:cNvSpPr txBox="1"/>
          <p:nvPr/>
        </p:nvSpPr>
        <p:spPr>
          <a:xfrm>
            <a:off x="5871594" y="6211558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11- 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2EFA82-0FC5-47B8-89D4-441185C3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510018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던전을 탐색하고</a:t>
            </a:r>
            <a:r>
              <a:rPr lang="en-US" altLang="ko-KR" dirty="0"/>
              <a:t> </a:t>
            </a:r>
            <a:r>
              <a:rPr lang="ko-KR" altLang="en-US" dirty="0"/>
              <a:t>아이템을 획득하며</a:t>
            </a:r>
            <a:r>
              <a:rPr lang="en-US" altLang="ko-KR" dirty="0"/>
              <a:t>, </a:t>
            </a:r>
            <a:r>
              <a:rPr lang="ko-KR" altLang="en-US" dirty="0"/>
              <a:t>사망 시 모든 재화와 능력치가 초기화 되어 다시 시작하는 </a:t>
            </a:r>
            <a:r>
              <a:rPr lang="ko-KR" altLang="en-US" dirty="0" err="1"/>
              <a:t>로그라이크</a:t>
            </a:r>
            <a:r>
              <a:rPr lang="ko-KR" altLang="en-US" dirty="0"/>
              <a:t> 스타일로 진행된다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아이템 배열과 방의 배열 또한 모두 랜덤으로 배치되며</a:t>
            </a:r>
            <a:r>
              <a:rPr lang="en-US" altLang="ko-KR" dirty="0"/>
              <a:t>, </a:t>
            </a:r>
            <a:r>
              <a:rPr lang="ko-KR" altLang="en-US" dirty="0"/>
              <a:t>보스의 종류도 항상 달라져 매번 다른 방식의 진행을 하게 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7D89689-30FA-40A2-8BAB-52B5AAEABE4A}"/>
              </a:ext>
            </a:extLst>
          </p:cNvPr>
          <p:cNvGraphicFramePr/>
          <p:nvPr>
            <p:extLst/>
          </p:nvPr>
        </p:nvGraphicFramePr>
        <p:xfrm>
          <a:off x="3464654" y="2987347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85523B-F696-44A2-902C-779199B1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5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38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방송 플랫폼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“Twitch”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돌풍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A0029-B543-4EE9-B08E-04BA625E871B}"/>
              </a:ext>
            </a:extLst>
          </p:cNvPr>
          <p:cNvSpPr txBox="1"/>
          <p:nvPr/>
        </p:nvSpPr>
        <p:spPr>
          <a:xfrm>
            <a:off x="374708" y="554761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각 플랫폼의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분기 </a:t>
            </a:r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분기 동시 방송 시청자 수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Streamlabs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3012DC-2CDD-46DC-BBC5-C0EBD2EF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8" y="2284971"/>
            <a:ext cx="5385069" cy="2965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6FDE87-FC41-421A-B578-F010D1C2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16" y="2284971"/>
            <a:ext cx="5649514" cy="29659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39CDAB-50DE-4456-A7CC-F18CA1B4AD15}"/>
              </a:ext>
            </a:extLst>
          </p:cNvPr>
          <p:cNvSpPr txBox="1"/>
          <p:nvPr/>
        </p:nvSpPr>
        <p:spPr>
          <a:xfrm>
            <a:off x="5878416" y="554761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스트리머</a:t>
            </a:r>
            <a:r>
              <a:rPr lang="ko-KR" altLang="en-US" sz="1000" dirty="0">
                <a:solidFill>
                  <a:schemeClr val="bg1"/>
                </a:solidFill>
              </a:rPr>
              <a:t> 방송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시간당 누적 시청자수 순위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TwitchMetrics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BAC69-7436-4715-B09D-8B53C5AE4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" y="1079881"/>
            <a:ext cx="7185706" cy="4319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35CCF2-4729-471A-9A27-9A7BAABBE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69" y="2284971"/>
            <a:ext cx="7903079" cy="44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75ACDC9-4D75-4376-AE3E-540FDF0178BA}"/>
              </a:ext>
            </a:extLst>
          </p:cNvPr>
          <p:cNvSpPr/>
          <p:nvPr/>
        </p:nvSpPr>
        <p:spPr>
          <a:xfrm>
            <a:off x="6916166" y="5565882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18EBE8D-070F-4706-BFD3-0080416F8CEE}"/>
              </a:ext>
            </a:extLst>
          </p:cNvPr>
          <p:cNvSpPr/>
          <p:nvPr/>
        </p:nvSpPr>
        <p:spPr>
          <a:xfrm rot="5400000">
            <a:off x="5500371" y="4266650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B24B20E-2BFF-4B80-9359-6EBA0858F23F}"/>
              </a:ext>
            </a:extLst>
          </p:cNvPr>
          <p:cNvSpPr/>
          <p:nvPr/>
        </p:nvSpPr>
        <p:spPr>
          <a:xfrm rot="5400000">
            <a:off x="4048760" y="2394268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00D44D6-88FF-4941-9EAE-F8F0F85CD909}"/>
              </a:ext>
            </a:extLst>
          </p:cNvPr>
          <p:cNvSpPr/>
          <p:nvPr/>
        </p:nvSpPr>
        <p:spPr>
          <a:xfrm>
            <a:off x="7383759" y="3658649"/>
            <a:ext cx="63522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4E57EA2-1E7F-491D-8496-BB67959DF4ED}"/>
              </a:ext>
            </a:extLst>
          </p:cNvPr>
          <p:cNvSpPr/>
          <p:nvPr/>
        </p:nvSpPr>
        <p:spPr>
          <a:xfrm>
            <a:off x="5950328" y="2094580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0AB0AE-4EB7-412E-8ED1-AAD9F5A3D343}"/>
              </a:ext>
            </a:extLst>
          </p:cNvPr>
          <p:cNvSpPr/>
          <p:nvPr/>
        </p:nvSpPr>
        <p:spPr>
          <a:xfrm>
            <a:off x="3923251" y="2055304"/>
            <a:ext cx="58723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CB9F496-CF72-4AAF-8207-52A78E13008F}"/>
              </a:ext>
            </a:extLst>
          </p:cNvPr>
          <p:cNvSpPr/>
          <p:nvPr/>
        </p:nvSpPr>
        <p:spPr>
          <a:xfrm>
            <a:off x="5428916" y="3658649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스토리 분기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B32EDA-3330-410C-99EE-2E8CB8C29286}"/>
              </a:ext>
            </a:extLst>
          </p:cNvPr>
          <p:cNvGrpSpPr/>
          <p:nvPr/>
        </p:nvGrpSpPr>
        <p:grpSpPr>
          <a:xfrm>
            <a:off x="2063736" y="1714715"/>
            <a:ext cx="1972913" cy="978986"/>
            <a:chOff x="929" y="2239"/>
            <a:chExt cx="1972913" cy="9789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FC6C2A-E5B5-44A9-A261-92F21C9918B6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2E4DDBD5-15BE-44BE-8681-D300AAC7C92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스테이지 진행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BD2FBA-535E-4495-BE92-10DA814ADB09}"/>
              </a:ext>
            </a:extLst>
          </p:cNvPr>
          <p:cNvGrpSpPr/>
          <p:nvPr/>
        </p:nvGrpSpPr>
        <p:grpSpPr>
          <a:xfrm>
            <a:off x="4567404" y="1690597"/>
            <a:ext cx="1532935" cy="978986"/>
            <a:chOff x="929" y="2239"/>
            <a:chExt cx="1972913" cy="97898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80CF1E-086D-490C-89B9-D72B024531D9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C37719C6-B81C-49C4-AA1C-590E37A57C77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조건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만족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100F5E-33C2-4F9F-AF3D-3CAE14CA0FE4}"/>
              </a:ext>
            </a:extLst>
          </p:cNvPr>
          <p:cNvGrpSpPr/>
          <p:nvPr/>
        </p:nvGrpSpPr>
        <p:grpSpPr>
          <a:xfrm>
            <a:off x="3628737" y="3293942"/>
            <a:ext cx="1972913" cy="978986"/>
            <a:chOff x="929" y="2239"/>
            <a:chExt cx="1972913" cy="97898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B65F239-0AC8-4828-A82B-13278BB10DDC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AB99413B-8049-4C4A-8CC7-BE3C44635938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탑 중심부에서 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라파엘 조우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E8265C-3345-4A39-91C5-E441EBC22E66}"/>
              </a:ext>
            </a:extLst>
          </p:cNvPr>
          <p:cNvGrpSpPr/>
          <p:nvPr/>
        </p:nvGrpSpPr>
        <p:grpSpPr>
          <a:xfrm>
            <a:off x="6030985" y="3293942"/>
            <a:ext cx="1591367" cy="978986"/>
            <a:chOff x="929" y="2239"/>
            <a:chExt cx="1972913" cy="97898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05620E9-83DA-4D18-A95A-6029CC9FD4A4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id="{81223012-E437-4520-9FA0-B9DB81FAB7C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분기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534865-CD5D-4215-B032-C8558ACA4E77}"/>
              </a:ext>
            </a:extLst>
          </p:cNvPr>
          <p:cNvGrpSpPr/>
          <p:nvPr/>
        </p:nvGrpSpPr>
        <p:grpSpPr>
          <a:xfrm>
            <a:off x="6558024" y="1666925"/>
            <a:ext cx="1972913" cy="978986"/>
            <a:chOff x="929" y="2239"/>
            <a:chExt cx="1972913" cy="97898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E2C3A56-6CAA-4E54-A49A-FDB82821144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63002E39-AD42-44C1-BB98-EF21F1180C9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충족하지 않을 시 일반 엔딩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1BE746-2E59-49F7-946C-C70229B68E1B}"/>
              </a:ext>
            </a:extLst>
          </p:cNvPr>
          <p:cNvGrpSpPr/>
          <p:nvPr/>
        </p:nvGrpSpPr>
        <p:grpSpPr>
          <a:xfrm>
            <a:off x="8057528" y="3293942"/>
            <a:ext cx="1972913" cy="978986"/>
            <a:chOff x="929" y="2239"/>
            <a:chExt cx="1972913" cy="97898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04405B6-FD0D-4591-AC9E-FCD0C851027F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4E6746A6-7F62-4123-8EF0-564173B9B5D6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일반 엔딩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95925F-573D-4A19-BCE1-E22AAD501AD0}"/>
              </a:ext>
            </a:extLst>
          </p:cNvPr>
          <p:cNvGrpSpPr/>
          <p:nvPr/>
        </p:nvGrpSpPr>
        <p:grpSpPr>
          <a:xfrm>
            <a:off x="5241012" y="5201175"/>
            <a:ext cx="1972913" cy="978986"/>
            <a:chOff x="929" y="2239"/>
            <a:chExt cx="1972913" cy="978986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257A84A-2B79-4997-8070-1F3D18AC998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사각형: 둥근 모서리 4">
              <a:extLst>
                <a:ext uri="{FF2B5EF4-FFF2-40B4-BE49-F238E27FC236}">
                  <a16:creationId xmlns:a16="http://schemas.microsoft.com/office/drawing/2014/main" id="{DA45E73C-9525-4BB2-B9E5-9994BC381C5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보스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처치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&amp;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스테이지 진입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389354-4095-496F-8BE6-6F970CA19857}"/>
              </a:ext>
            </a:extLst>
          </p:cNvPr>
          <p:cNvGrpSpPr/>
          <p:nvPr/>
        </p:nvGrpSpPr>
        <p:grpSpPr>
          <a:xfrm>
            <a:off x="7524916" y="5201175"/>
            <a:ext cx="1972913" cy="978986"/>
            <a:chOff x="929" y="2239"/>
            <a:chExt cx="1972913" cy="97898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9650B38-68E8-48D4-A654-39DCE9D2F4F2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사각형: 둥근 모서리 4">
              <a:extLst>
                <a:ext uri="{FF2B5EF4-FFF2-40B4-BE49-F238E27FC236}">
                  <a16:creationId xmlns:a16="http://schemas.microsoft.com/office/drawing/2014/main" id="{9AF21AE9-342B-4D2B-B763-2822EA35BA2D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트루</a:t>
              </a:r>
              <a:r>
                <a:rPr lang="ko-KR" altLang="en-US" sz="1600" dirty="0"/>
                <a:t> 엔딩</a:t>
              </a:r>
              <a:endParaRPr lang="en-US" altLang="ko-KR" sz="16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F42E7B-8E24-4B43-9E89-9BCAAD24035E}"/>
              </a:ext>
            </a:extLst>
          </p:cNvPr>
          <p:cNvSpPr txBox="1"/>
          <p:nvPr/>
        </p:nvSpPr>
        <p:spPr>
          <a:xfrm>
            <a:off x="2060941" y="5248965"/>
            <a:ext cx="28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분기는 저장되지 않음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사망 시 진행상황은 모두 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D1B656-22DC-4FF5-B30B-B6FB1317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7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529B94-2B01-4BD0-83D8-D769E96B3A68}"/>
              </a:ext>
            </a:extLst>
          </p:cNvPr>
          <p:cNvSpPr/>
          <p:nvPr/>
        </p:nvSpPr>
        <p:spPr>
          <a:xfrm>
            <a:off x="8386194" y="5066951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영역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61148209-336A-4DF8-BC0D-1507826FC616}"/>
              </a:ext>
            </a:extLst>
          </p:cNvPr>
          <p:cNvSpPr/>
          <p:nvPr/>
        </p:nvSpPr>
        <p:spPr>
          <a:xfrm>
            <a:off x="7547296" y="5066951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DD422D9F-77E7-4811-84D4-0845FB3B7A7B}"/>
              </a:ext>
            </a:extLst>
          </p:cNvPr>
          <p:cNvSpPr/>
          <p:nvPr/>
        </p:nvSpPr>
        <p:spPr>
          <a:xfrm>
            <a:off x="2855749" y="267608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17041-54A6-4133-A814-E42E9E7926E8}"/>
              </a:ext>
            </a:extLst>
          </p:cNvPr>
          <p:cNvSpPr/>
          <p:nvPr/>
        </p:nvSpPr>
        <p:spPr>
          <a:xfrm>
            <a:off x="4290267" y="432452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DD0F7-5252-4F1A-BF04-CF56CB636A07}"/>
              </a:ext>
            </a:extLst>
          </p:cNvPr>
          <p:cNvSpPr txBox="1"/>
          <p:nvPr/>
        </p:nvSpPr>
        <p:spPr>
          <a:xfrm>
            <a:off x="8398743" y="5046175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814B2-C68A-4BBC-87B3-3CD052C2F945}"/>
              </a:ext>
            </a:extLst>
          </p:cNvPr>
          <p:cNvSpPr txBox="1"/>
          <p:nvPr/>
        </p:nvSpPr>
        <p:spPr>
          <a:xfrm>
            <a:off x="1364610" y="5651511"/>
            <a:ext cx="2925657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캐릭터를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C429CB-444D-4CF3-A7AD-A96822DC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능력치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801371-EDEA-41D3-904D-22C7B5736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8676" y="1397000"/>
          <a:ext cx="8011487" cy="48055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89527">
                  <a:extLst>
                    <a:ext uri="{9D8B030D-6E8A-4147-A177-3AD203B41FA5}">
                      <a16:colId xmlns:a16="http://schemas.microsoft.com/office/drawing/2014/main" val="4157231357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2333160385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67539705"/>
                    </a:ext>
                  </a:extLst>
                </a:gridCol>
                <a:gridCol w="3733101">
                  <a:extLst>
                    <a:ext uri="{9D8B030D-6E8A-4147-A177-3AD203B41FA5}">
                      <a16:colId xmlns:a16="http://schemas.microsoft.com/office/drawing/2014/main" val="2047855585"/>
                    </a:ext>
                  </a:extLst>
                </a:gridCol>
              </a:tblGrid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상한값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04845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03521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에너지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폭발 공격 사용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926965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공격력만큼 적 체력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123384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(x)/10</a:t>
                      </a:r>
                      <a:r>
                        <a:rPr lang="ko-KR" altLang="en-US" dirty="0"/>
                        <a:t>회 기본공격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2770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(x)tile</a:t>
                      </a:r>
                      <a:r>
                        <a:rPr lang="ko-KR" altLang="en-US" dirty="0"/>
                        <a:t>만큼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758028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1tile</a:t>
                      </a:r>
                      <a:r>
                        <a:rPr lang="ko-KR" altLang="en-US" dirty="0"/>
                        <a:t>만큼 기본공격 사거리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4181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잠식 게이지 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에서 시작해서 초당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증가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최대치가 되면 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01544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F969-C035-40C1-AB7E-15BD846C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3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재화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에테르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3F81B-5472-429C-9889-60744D5143A1}"/>
              </a:ext>
            </a:extLst>
          </p:cNvPr>
          <p:cNvSpPr txBox="1"/>
          <p:nvPr/>
        </p:nvSpPr>
        <p:spPr>
          <a:xfrm>
            <a:off x="2184632" y="1937858"/>
            <a:ext cx="7476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망령과 천사의 정신 유지에 필요한 에테르는 </a:t>
            </a:r>
            <a:r>
              <a:rPr lang="ko-KR" altLang="en-US" dirty="0" err="1"/>
              <a:t>데몬의</a:t>
            </a:r>
            <a:r>
              <a:rPr lang="ko-KR" altLang="en-US" dirty="0"/>
              <a:t> 수명을 조금씩 증가시켜 준다</a:t>
            </a:r>
            <a:r>
              <a:rPr lang="en-US" altLang="ko-KR" dirty="0"/>
              <a:t>. </a:t>
            </a:r>
            <a:r>
              <a:rPr lang="ko-KR" altLang="en-US" dirty="0"/>
              <a:t>때문에 에테르는 </a:t>
            </a:r>
            <a:r>
              <a:rPr lang="ko-KR" altLang="en-US" dirty="0" err="1"/>
              <a:t>데몬들과의</a:t>
            </a:r>
            <a:r>
              <a:rPr lang="ko-KR" altLang="en-US" dirty="0"/>
              <a:t> 주요 거래수단으로 사용된다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적을 처치하면 일정 확률로 에테르를 수집할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스테이지마다 </a:t>
            </a:r>
            <a:r>
              <a:rPr lang="ko-KR" altLang="en-US" dirty="0" err="1"/>
              <a:t>데몬의</a:t>
            </a:r>
            <a:r>
              <a:rPr lang="ko-KR" altLang="en-US" dirty="0"/>
              <a:t> 하수인과 에테르를 교환 할 수 있는 </a:t>
            </a:r>
            <a:r>
              <a:rPr lang="en-US" altLang="ko-KR" dirty="0"/>
              <a:t>1</a:t>
            </a:r>
            <a:r>
              <a:rPr lang="ko-KR" altLang="en-US" dirty="0"/>
              <a:t>개의 방이 존재한다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하수인에게 에테르를 바쳐 아이템을 거래하거나 능력치를 상승 시킬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하수인이 거래하는 목록은 항상 바뀐다</a:t>
            </a:r>
            <a:r>
              <a:rPr lang="en-US" altLang="ko-KR" dirty="0"/>
              <a:t>.</a:t>
            </a:r>
          </a:p>
          <a:p>
            <a:pPr algn="just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A8E6E-13E8-4C0D-B962-5AE3D12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06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아이템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531477E-D87A-493C-BA1B-AC963A8BCD91}"/>
              </a:ext>
            </a:extLst>
          </p:cNvPr>
          <p:cNvGraphicFramePr/>
          <p:nvPr>
            <p:extLst/>
          </p:nvPr>
        </p:nvGraphicFramePr>
        <p:xfrm>
          <a:off x="2343325" y="2340528"/>
          <a:ext cx="7556034" cy="4091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552413-295D-4FE6-BDCD-4A454032F787}"/>
              </a:ext>
            </a:extLst>
          </p:cNvPr>
          <p:cNvSpPr txBox="1"/>
          <p:nvPr/>
        </p:nvSpPr>
        <p:spPr>
          <a:xfrm>
            <a:off x="2343326" y="1558619"/>
            <a:ext cx="74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아이템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캐릭터가 강해질 수 있는 주요 오브젝트</a:t>
            </a:r>
            <a:r>
              <a:rPr lang="en-US" altLang="ko-KR" sz="1600" dirty="0"/>
              <a:t>. </a:t>
            </a:r>
            <a:r>
              <a:rPr lang="ko-KR" altLang="en-US" sz="1600" dirty="0"/>
              <a:t>스테이지 보스를 처치하거나 상자 오브젝트를 열었을 때 아이템이 </a:t>
            </a:r>
            <a:r>
              <a:rPr lang="en-US" altLang="ko-KR" sz="1600" dirty="0"/>
              <a:t>1</a:t>
            </a:r>
            <a:r>
              <a:rPr lang="ko-KR" altLang="en-US" sz="1600" dirty="0"/>
              <a:t>개씩 출현한다</a:t>
            </a:r>
            <a:r>
              <a:rPr lang="en-US" altLang="ko-KR" sz="1600" dirty="0"/>
              <a:t>.  </a:t>
            </a:r>
            <a:r>
              <a:rPr lang="ko-KR" altLang="en-US" sz="1600" dirty="0"/>
              <a:t>획득하면 아이템 고유의 효과를 얻게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D9660-979F-4804-BC43-791861C2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1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- 5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공격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전투는 실시간 전투로 진행하며 빠른 전투 템포를 연출하기 위해 기본공격과 스매시 공격의 조합을 사용하고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상황에 유용한 에너지를 사용하는 폭발 공격과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아이템을 통해 얻을 수 있는 액티브 스킬</a:t>
            </a:r>
            <a:r>
              <a:rPr lang="en-US" altLang="ko-KR" sz="1400" dirty="0"/>
              <a:t>, </a:t>
            </a:r>
            <a:r>
              <a:rPr lang="ko-KR" altLang="en-US" sz="1400" dirty="0"/>
              <a:t>위기 상황을 탈출하는 </a:t>
            </a:r>
            <a:r>
              <a:rPr lang="en-US" altLang="ko-KR" sz="1400" dirty="0"/>
              <a:t>EX</a:t>
            </a:r>
            <a:r>
              <a:rPr lang="ko-KR" altLang="en-US" sz="1400" dirty="0" err="1"/>
              <a:t>무브로</a:t>
            </a:r>
            <a:r>
              <a:rPr lang="ko-KR" altLang="en-US" sz="1400" dirty="0"/>
              <a:t> 구성되어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6B335F-69B4-4F4E-811B-B315A50CCB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4278" y="2224147"/>
          <a:ext cx="8057163" cy="43170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5969">
                  <a:extLst>
                    <a:ext uri="{9D8B030D-6E8A-4147-A177-3AD203B41FA5}">
                      <a16:colId xmlns:a16="http://schemas.microsoft.com/office/drawing/2014/main" val="4213053852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3481448739"/>
                    </a:ext>
                  </a:extLst>
                </a:gridCol>
                <a:gridCol w="3481433">
                  <a:extLst>
                    <a:ext uri="{9D8B030D-6E8A-4147-A177-3AD203B41FA5}">
                      <a16:colId xmlns:a16="http://schemas.microsoft.com/office/drawing/2014/main" val="7480109"/>
                    </a:ext>
                  </a:extLst>
                </a:gridCol>
              </a:tblGrid>
              <a:tr h="4094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공격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49175"/>
                  </a:ext>
                </a:extLst>
              </a:tr>
              <a:tr h="883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기본공격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연타의 콤보로 구성되어 있고 적에게 경직효과를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콤보를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세트로</a:t>
                      </a:r>
                      <a:r>
                        <a:rPr lang="en-US" altLang="ko-KR" sz="1400" dirty="0"/>
                        <a:t>, 1</a:t>
                      </a:r>
                      <a:r>
                        <a:rPr lang="ko-KR" altLang="en-US" sz="1400" dirty="0"/>
                        <a:t>세트의 모션이 끝나면 약간의 딜레이 적용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42875"/>
                  </a:ext>
                </a:extLst>
              </a:tr>
              <a:tr h="7784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스매시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기본 공격 중 사용하면 다음 기본공격 타이밍에 사용되며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적을 약간 밀어낸다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기본공격의 콤보가 중단되어 모션이 종료됨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413222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폭발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기준 </a:t>
                      </a:r>
                      <a:r>
                        <a:rPr lang="en-US" altLang="ko-KR" sz="1400" dirty="0"/>
                        <a:t>(X)</a:t>
                      </a:r>
                      <a:r>
                        <a:rPr lang="ko-KR" altLang="en-US" sz="1400" dirty="0"/>
                        <a:t>타일만큼 피해를 입히며 밀어내는 공격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에너지를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소모하고 닫힌 문을 열거나 오브젝트를 파괴할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431490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액티브 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아이템으로 얻을 수 있고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개만 장착 가능하다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각기 다른 효과를 가진다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각각 다른 일정 시간의 딜레이가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86313"/>
                  </a:ext>
                </a:extLst>
              </a:tr>
              <a:tr h="6603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EX</a:t>
                      </a:r>
                      <a:r>
                        <a:rPr lang="ko-KR" altLang="en-US" sz="1400" b="1" dirty="0" err="1"/>
                        <a:t>무브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캐릭터가 보는 방향으로 </a:t>
                      </a:r>
                      <a:r>
                        <a:rPr lang="en-US" altLang="ko-KR" sz="1400" dirty="0"/>
                        <a:t>4tile</a:t>
                      </a:r>
                      <a:r>
                        <a:rPr lang="ko-KR" altLang="en-US" sz="1400" dirty="0"/>
                        <a:t>을 질주하고 반대로 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공격판정과 짧은 무적시간이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딜레이가 존재하고 아이템 획득으로 강화가 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5969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CC53E6-7326-4684-97EC-57BDF10A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2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189E6E-5715-4C6A-8F76-8D394E62A85A}"/>
              </a:ext>
            </a:extLst>
          </p:cNvPr>
          <p:cNvSpPr/>
          <p:nvPr/>
        </p:nvSpPr>
        <p:spPr>
          <a:xfrm>
            <a:off x="1979888" y="5330051"/>
            <a:ext cx="1912690" cy="623871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5A9564-E2B5-4A3A-AC2E-8E3714C874C1}"/>
              </a:ext>
            </a:extLst>
          </p:cNvPr>
          <p:cNvSpPr/>
          <p:nvPr/>
        </p:nvSpPr>
        <p:spPr>
          <a:xfrm>
            <a:off x="1942054" y="2836112"/>
            <a:ext cx="1943406" cy="1943406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1D15F63F-D517-4156-8D7F-F31C667E6024}"/>
              </a:ext>
            </a:extLst>
          </p:cNvPr>
          <p:cNvSpPr/>
          <p:nvPr/>
        </p:nvSpPr>
        <p:spPr>
          <a:xfrm rot="3388699">
            <a:off x="1868623" y="1438546"/>
            <a:ext cx="2090270" cy="2090270"/>
          </a:xfrm>
          <a:prstGeom prst="pie">
            <a:avLst>
              <a:gd name="adj1" fmla="val 9809345"/>
              <a:gd name="adj2" fmla="val 15968544"/>
            </a:avLst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공격분류 상세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5" name="그래픽 4" descr="표식">
            <a:extLst>
              <a:ext uri="{FF2B5EF4-FFF2-40B4-BE49-F238E27FC236}">
                <a16:creationId xmlns:a16="http://schemas.microsoft.com/office/drawing/2014/main" id="{96E92889-739B-4485-A0D4-FB44F1837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2171746"/>
            <a:ext cx="623871" cy="623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4A1C-18DA-4CC9-A3A9-6D56F92783AF}"/>
              </a:ext>
            </a:extLst>
          </p:cNvPr>
          <p:cNvSpPr txBox="1"/>
          <p:nvPr/>
        </p:nvSpPr>
        <p:spPr>
          <a:xfrm>
            <a:off x="4091032" y="1560352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기본공격</a:t>
            </a:r>
            <a:r>
              <a:rPr lang="en-US" altLang="ko-KR" b="1" dirty="0"/>
              <a:t>, </a:t>
            </a:r>
            <a:r>
              <a:rPr lang="ko-KR" altLang="en-US" b="1" dirty="0"/>
              <a:t>스매시</a:t>
            </a:r>
            <a:endParaRPr lang="en-US" altLang="ko-KR" b="1" dirty="0"/>
          </a:p>
          <a:p>
            <a:r>
              <a:rPr lang="ko-KR" altLang="en-US" dirty="0"/>
              <a:t>전방 </a:t>
            </a:r>
            <a:r>
              <a:rPr lang="en-US" altLang="ko-KR" dirty="0"/>
              <a:t>120</a:t>
            </a:r>
            <a:r>
              <a:rPr lang="ko-KR" altLang="en-US" dirty="0"/>
              <a:t>도의 사거리 능력치 거리에 데미지를 주는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6D07C0-B317-4627-A7AB-CF435135E7D2}"/>
              </a:ext>
            </a:extLst>
          </p:cNvPr>
          <p:cNvCxnSpPr>
            <a:cxnSpLocks/>
          </p:cNvCxnSpPr>
          <p:nvPr/>
        </p:nvCxnSpPr>
        <p:spPr>
          <a:xfrm>
            <a:off x="2916572" y="1423040"/>
            <a:ext cx="0" cy="10606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9F6724-B1F3-4E24-AFE6-5216122333C9}"/>
              </a:ext>
            </a:extLst>
          </p:cNvPr>
          <p:cNvSpPr txBox="1"/>
          <p:nvPr/>
        </p:nvSpPr>
        <p:spPr>
          <a:xfrm>
            <a:off x="1736484" y="1806574"/>
            <a:ext cx="1308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캐릭터의 사거리 수치 </a:t>
            </a:r>
            <a:r>
              <a:rPr lang="en-US" altLang="ko-KR" sz="1100" dirty="0"/>
              <a:t>x tile</a:t>
            </a:r>
            <a:endParaRPr lang="ko-KR" altLang="en-US" sz="1100" dirty="0"/>
          </a:p>
        </p:txBody>
      </p:sp>
      <p:pic>
        <p:nvPicPr>
          <p:cNvPr id="21" name="그래픽 20" descr="표식">
            <a:extLst>
              <a:ext uri="{FF2B5EF4-FFF2-40B4-BE49-F238E27FC236}">
                <a16:creationId xmlns:a16="http://schemas.microsoft.com/office/drawing/2014/main" id="{C533077D-1FD4-4C07-9FCD-9D3BEB58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3464262"/>
            <a:ext cx="623871" cy="62387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939FB31-14B3-42F4-B718-9571AFBCB5F6}"/>
              </a:ext>
            </a:extLst>
          </p:cNvPr>
          <p:cNvCxnSpPr>
            <a:cxnSpLocks/>
            <a:endCxn id="20" idx="6"/>
          </p:cNvCxnSpPr>
          <p:nvPr/>
        </p:nvCxnSpPr>
        <p:spPr>
          <a:xfrm flipV="1">
            <a:off x="2913758" y="3807815"/>
            <a:ext cx="97170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54BD39-99F0-4B81-BB05-0E202B50FBF0}"/>
              </a:ext>
            </a:extLst>
          </p:cNvPr>
          <p:cNvSpPr txBox="1"/>
          <p:nvPr/>
        </p:nvSpPr>
        <p:spPr>
          <a:xfrm>
            <a:off x="2913758" y="3846970"/>
            <a:ext cx="130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원형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A0724-C2AA-46E4-81BB-73F2CE639EED}"/>
              </a:ext>
            </a:extLst>
          </p:cNvPr>
          <p:cNvSpPr txBox="1"/>
          <p:nvPr/>
        </p:nvSpPr>
        <p:spPr>
          <a:xfrm>
            <a:off x="4091032" y="3346151"/>
            <a:ext cx="6283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폭발공격</a:t>
            </a:r>
            <a:endParaRPr lang="en-US" altLang="ko-KR" b="1" dirty="0"/>
          </a:p>
          <a:p>
            <a:r>
              <a:rPr lang="ko-KR" altLang="en-US" dirty="0"/>
              <a:t>캐릭터를 기준으로 원형범위에 데미지를 주고 밀어내는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래픽 29" descr="표식">
            <a:extLst>
              <a:ext uri="{FF2B5EF4-FFF2-40B4-BE49-F238E27FC236}">
                <a16:creationId xmlns:a16="http://schemas.microsoft.com/office/drawing/2014/main" id="{DC2CAFDC-3AE8-453E-938C-7F3CA3BD3E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562965" y="5330051"/>
            <a:ext cx="623871" cy="623871"/>
          </a:xfrm>
          <a:prstGeom prst="rect">
            <a:avLst/>
          </a:prstGeom>
        </p:spPr>
      </p:pic>
      <p:pic>
        <p:nvPicPr>
          <p:cNvPr id="31" name="그래픽 30" descr="표식">
            <a:extLst>
              <a:ext uri="{FF2B5EF4-FFF2-40B4-BE49-F238E27FC236}">
                <a16:creationId xmlns:a16="http://schemas.microsoft.com/office/drawing/2014/main" id="{E4416EB0-34A7-48BA-8F79-3B269EDE1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601574" y="5333075"/>
            <a:ext cx="623871" cy="6238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4D12AA-8242-4266-8FA1-9208BCFA99F4}"/>
              </a:ext>
            </a:extLst>
          </p:cNvPr>
          <p:cNvSpPr txBox="1"/>
          <p:nvPr/>
        </p:nvSpPr>
        <p:spPr>
          <a:xfrm>
            <a:off x="4222441" y="5131948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</a:t>
            </a:r>
            <a:r>
              <a:rPr lang="ko-KR" altLang="en-US" b="1" dirty="0" err="1"/>
              <a:t>무브</a:t>
            </a:r>
            <a:endParaRPr lang="en-US" altLang="ko-KR" b="1" dirty="0"/>
          </a:p>
          <a:p>
            <a:r>
              <a:rPr lang="ko-KR" altLang="en-US" dirty="0"/>
              <a:t>캐릭터 전방으로 데미지를 주며 질주한 뒤</a:t>
            </a:r>
            <a:r>
              <a:rPr lang="en-US" altLang="ko-KR" dirty="0"/>
              <a:t>, </a:t>
            </a:r>
            <a:r>
              <a:rPr lang="ko-KR" altLang="en-US" dirty="0"/>
              <a:t>돌아보는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화살표: 왼쪽으로 구부러짐 33">
            <a:extLst>
              <a:ext uri="{FF2B5EF4-FFF2-40B4-BE49-F238E27FC236}">
                <a16:creationId xmlns:a16="http://schemas.microsoft.com/office/drawing/2014/main" id="{CEFCB62E-B2C1-4072-A71A-9210309D37D6}"/>
              </a:ext>
            </a:extLst>
          </p:cNvPr>
          <p:cNvSpPr/>
          <p:nvPr/>
        </p:nvSpPr>
        <p:spPr>
          <a:xfrm>
            <a:off x="3987613" y="5394121"/>
            <a:ext cx="308932" cy="5598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FBB34D5-F838-4E91-95B3-C93F8227178D}"/>
              </a:ext>
            </a:extLst>
          </p:cNvPr>
          <p:cNvSpPr/>
          <p:nvPr/>
        </p:nvSpPr>
        <p:spPr>
          <a:xfrm>
            <a:off x="2369109" y="5543603"/>
            <a:ext cx="1089297" cy="1967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2BFD80-9704-4A24-9665-D56C3DC16991}"/>
              </a:ext>
            </a:extLst>
          </p:cNvPr>
          <p:cNvCxnSpPr>
            <a:cxnSpLocks/>
          </p:cNvCxnSpPr>
          <p:nvPr/>
        </p:nvCxnSpPr>
        <p:spPr>
          <a:xfrm>
            <a:off x="1979888" y="6292005"/>
            <a:ext cx="1933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A922A2-0A77-41EF-80EB-4C1C29D164F0}"/>
              </a:ext>
            </a:extLst>
          </p:cNvPr>
          <p:cNvSpPr txBox="1"/>
          <p:nvPr/>
        </p:nvSpPr>
        <p:spPr>
          <a:xfrm>
            <a:off x="1982852" y="6331682"/>
            <a:ext cx="178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만큼 질주</a:t>
            </a:r>
            <a:r>
              <a:rPr lang="en-US" altLang="ko-KR" sz="1100" dirty="0"/>
              <a:t>,</a:t>
            </a:r>
            <a:r>
              <a:rPr lang="ko-KR" altLang="en-US" sz="1100" dirty="0"/>
              <a:t>무적판정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677F0-2A33-4DBA-BF6A-450182EA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05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패리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근거리 적을 상대하면서 원거리의 공격을 견제하는 방법</a:t>
            </a:r>
          </a:p>
          <a:p>
            <a:pPr algn="just"/>
            <a:r>
              <a:rPr lang="ko-KR" altLang="en-US" sz="1400" dirty="0"/>
              <a:t>원거리 공격을 하는 적들의 탄환을 기본공격으로 적중시키면 베어낼 수 있는 시스템</a:t>
            </a:r>
          </a:p>
        </p:txBody>
      </p:sp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AAF9013-F309-4705-AB42-3BB8E6488B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43" y="2071148"/>
            <a:ext cx="6468282" cy="3591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A0044-97DF-4D9E-8640-5E34C0EB29DD}"/>
              </a:ext>
            </a:extLst>
          </p:cNvPr>
          <p:cNvSpPr txBox="1"/>
          <p:nvPr/>
        </p:nvSpPr>
        <p:spPr>
          <a:xfrm>
            <a:off x="6206875" y="3419060"/>
            <a:ext cx="4269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원거리 탄환의 속도는 빠르지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9A37-5787-40DB-98BA-65A9A8B5BF41}"/>
              </a:ext>
            </a:extLst>
          </p:cNvPr>
          <p:cNvSpPr txBox="1"/>
          <p:nvPr/>
        </p:nvSpPr>
        <p:spPr>
          <a:xfrm>
            <a:off x="3288903" y="5639065"/>
            <a:ext cx="6221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기본공격 범위에 들어온 탄환만 벨 수 있다</a:t>
            </a:r>
            <a:r>
              <a:rPr lang="en-US" altLang="ko-KR" sz="1100" dirty="0"/>
              <a:t>.(</a:t>
            </a:r>
            <a:r>
              <a:rPr lang="ko-KR" altLang="en-US" sz="1100" dirty="0"/>
              <a:t>사각에서 들어오는 탄환은 다르게 대처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271B84-6FA0-4687-A6BE-6A049A41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8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잠식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9"/>
            <a:ext cx="8142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플레이어는 잠식을 막는 표식이 없어서 지속적으로 심연에 잠식되는 설정을 갖는다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시작 이후 잠식 게이지가 </a:t>
            </a:r>
            <a:r>
              <a:rPr lang="en-US" altLang="ko-KR" dirty="0"/>
              <a:t>0</a:t>
            </a:r>
            <a:r>
              <a:rPr lang="ko-KR" altLang="en-US" dirty="0"/>
              <a:t>에서 초당 </a:t>
            </a:r>
            <a:r>
              <a:rPr lang="en-US" altLang="ko-KR" dirty="0"/>
              <a:t>1</a:t>
            </a:r>
            <a:r>
              <a:rPr lang="ko-KR" altLang="en-US" dirty="0"/>
              <a:t>씩 증가하며</a:t>
            </a:r>
            <a:r>
              <a:rPr lang="en-US" altLang="ko-KR" dirty="0"/>
              <a:t>, </a:t>
            </a:r>
            <a:r>
              <a:rPr lang="ko-KR" altLang="en-US" dirty="0"/>
              <a:t>수치가 최대치가 되면 사망한다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스테이지를 클리어 하면 정화로 인해 수치가 초기화 되고 다음 스테이지 진입까지 감소하지 않는다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최대 수치를 높일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3E0B529-0561-483D-AB5B-0C79821E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0826" y="4347596"/>
            <a:ext cx="914400" cy="914400"/>
          </a:xfrm>
          <a:prstGeom prst="rect">
            <a:avLst/>
          </a:prstGeom>
        </p:spPr>
      </p:pic>
      <p:pic>
        <p:nvPicPr>
          <p:cNvPr id="8" name="그래픽 7" descr="시계">
            <a:extLst>
              <a:ext uri="{FF2B5EF4-FFF2-40B4-BE49-F238E27FC236}">
                <a16:creationId xmlns:a16="http://schemas.microsoft.com/office/drawing/2014/main" id="{E8AB2899-51DB-46E0-8181-5BE0E76F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0826" y="343319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64A59-6E97-4DA4-9962-7EF29D328147}"/>
              </a:ext>
            </a:extLst>
          </p:cNvPr>
          <p:cNvSpPr txBox="1"/>
          <p:nvPr/>
        </p:nvSpPr>
        <p:spPr>
          <a:xfrm>
            <a:off x="2522290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잠식되기 전까지 스테이지를 클리어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래픽 12" descr="화살표: 약간 곡선">
            <a:extLst>
              <a:ext uri="{FF2B5EF4-FFF2-40B4-BE49-F238E27FC236}">
                <a16:creationId xmlns:a16="http://schemas.microsoft.com/office/drawing/2014/main" id="{4D045E24-D1BD-4C08-8381-EF211AE471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5580788" y="3524351"/>
            <a:ext cx="1033265" cy="824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AAB8AC-399B-4686-8A54-8E7375601601}"/>
              </a:ext>
            </a:extLst>
          </p:cNvPr>
          <p:cNvSpPr txBox="1"/>
          <p:nvPr/>
        </p:nvSpPr>
        <p:spPr>
          <a:xfrm>
            <a:off x="5128491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</a:t>
            </a:r>
            <a:endParaRPr lang="en-US" altLang="ko-KR" dirty="0"/>
          </a:p>
          <a:p>
            <a:pPr algn="ctr"/>
            <a:r>
              <a:rPr lang="ko-KR" altLang="en-US" dirty="0"/>
              <a:t>사망까지의 시간을 늦출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4A772AEC-1D4D-484F-872C-13CA1097E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397" y="4080584"/>
            <a:ext cx="914400" cy="914400"/>
          </a:xfrm>
          <a:prstGeom prst="rect">
            <a:avLst/>
          </a:prstGeom>
        </p:spPr>
      </p:pic>
      <p:pic>
        <p:nvPicPr>
          <p:cNvPr id="18" name="그래픽 17" descr="화환">
            <a:extLst>
              <a:ext uri="{FF2B5EF4-FFF2-40B4-BE49-F238E27FC236}">
                <a16:creationId xmlns:a16="http://schemas.microsoft.com/office/drawing/2014/main" id="{3F77392C-7B90-49D0-B5F9-16C8C6E6D0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6423" y="3630995"/>
            <a:ext cx="1746349" cy="1746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500A0F-3039-496F-854A-5F1E342992F9}"/>
              </a:ext>
            </a:extLst>
          </p:cNvPr>
          <p:cNvSpPr txBox="1"/>
          <p:nvPr/>
        </p:nvSpPr>
        <p:spPr>
          <a:xfrm>
            <a:off x="7643860" y="5365268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스테이지를 클리어 하면 천사의 힘을 흡수해 정화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래픽 16" descr="스톱워치">
            <a:extLst>
              <a:ext uri="{FF2B5EF4-FFF2-40B4-BE49-F238E27FC236}">
                <a16:creationId xmlns:a16="http://schemas.microsoft.com/office/drawing/2014/main" id="{AB425B16-E589-4392-BF78-4E0ACAA461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7970" y="4080584"/>
            <a:ext cx="914400" cy="9144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B8BD34-E04F-43B0-85EF-C70F218B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44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051AF3D-B35C-4203-92ED-B0834F1ED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1" y="-516911"/>
            <a:ext cx="10332462" cy="80502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폭주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8"/>
            <a:ext cx="814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잠식이 지속되어 일정 수치까지 도달하면 폭주 상태가 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폭주하게 되면 기본 능력치가 상승하여 빠른 클리어를 돕는다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폭주까지 도달하는 수치를 앞당길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래픽 4" descr="사이렌">
            <a:extLst>
              <a:ext uri="{FF2B5EF4-FFF2-40B4-BE49-F238E27FC236}">
                <a16:creationId xmlns:a16="http://schemas.microsoft.com/office/drawing/2014/main" id="{596F381F-DBBC-471B-93EF-FEF355216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1728" y="2896299"/>
            <a:ext cx="914400" cy="914400"/>
          </a:xfrm>
          <a:prstGeom prst="rect">
            <a:avLst/>
          </a:prstGeom>
        </p:spPr>
      </p:pic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33574E5A-A35B-4D91-B4B4-3D92681B1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1728" y="38324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3D094-848F-4637-970D-1A358FBCA207}"/>
              </a:ext>
            </a:extLst>
          </p:cNvPr>
          <p:cNvSpPr txBox="1"/>
          <p:nvPr/>
        </p:nvSpPr>
        <p:spPr>
          <a:xfrm>
            <a:off x="3516385" y="4991450"/>
            <a:ext cx="252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타임어택이</a:t>
            </a:r>
            <a:r>
              <a:rPr lang="ko-KR" altLang="en-US" dirty="0"/>
              <a:t> 임박했을 때 발동되어</a:t>
            </a:r>
            <a:endParaRPr lang="en-US" altLang="ko-KR" dirty="0"/>
          </a:p>
          <a:p>
            <a:pPr algn="ctr"/>
            <a:r>
              <a:rPr lang="ko-KR" altLang="en-US" dirty="0"/>
              <a:t>긴박감 조성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D8D58-A85B-44EC-B80A-4051FEFCE03A}"/>
              </a:ext>
            </a:extLst>
          </p:cNvPr>
          <p:cNvSpPr txBox="1"/>
          <p:nvPr/>
        </p:nvSpPr>
        <p:spPr>
          <a:xfrm>
            <a:off x="6244226" y="4991450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 폭주시간을 늘려 활용하는 플레이도 가능</a:t>
            </a:r>
          </a:p>
        </p:txBody>
      </p:sp>
      <p:pic>
        <p:nvPicPr>
          <p:cNvPr id="14" name="그래픽 13" descr="계기">
            <a:extLst>
              <a:ext uri="{FF2B5EF4-FFF2-40B4-BE49-F238E27FC236}">
                <a16:creationId xmlns:a16="http://schemas.microsoft.com/office/drawing/2014/main" id="{369A4833-D04D-4967-88F8-EE5F0E71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18507" y="3832470"/>
            <a:ext cx="882909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DE5F9-61CA-4691-BAEB-9247C2039589}"/>
              </a:ext>
            </a:extLst>
          </p:cNvPr>
          <p:cNvSpPr/>
          <p:nvPr/>
        </p:nvSpPr>
        <p:spPr>
          <a:xfrm>
            <a:off x="6555605" y="3518312"/>
            <a:ext cx="16087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3810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6AC4CE42-0020-4177-B707-043AE458FD54}"/>
              </a:ext>
            </a:extLst>
          </p:cNvPr>
          <p:cNvSpPr/>
          <p:nvPr/>
        </p:nvSpPr>
        <p:spPr>
          <a:xfrm>
            <a:off x="7146720" y="3135386"/>
            <a:ext cx="392187" cy="43622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61C763-8729-4AD5-9B36-D68F07B4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6" y="4765239"/>
            <a:ext cx="1031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방송에서 인기있는 게임은 호흡이 빠른 액션 장르나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싸이클이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짧은 게임이 주를 이룸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최근에 시청자 참여형 게임이 생겨나 게임 방송 분야에 적지않은 영향을 주고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533973-5327-414F-95AE-90E7BCE2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8" y="1321005"/>
            <a:ext cx="96774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트위치의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인기 게임 장르</a:t>
            </a:r>
          </a:p>
        </p:txBody>
      </p:sp>
    </p:spTree>
    <p:extLst>
      <p:ext uri="{BB962C8B-B14F-4D97-AF65-F5344CB8AC3E}">
        <p14:creationId xmlns:p14="http://schemas.microsoft.com/office/powerpoint/2010/main" val="1151903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A9328-EF26-4B2D-8509-85E44A196CCB}"/>
              </a:ext>
            </a:extLst>
          </p:cNvPr>
          <p:cNvSpPr txBox="1"/>
          <p:nvPr/>
        </p:nvSpPr>
        <p:spPr>
          <a:xfrm>
            <a:off x="2161564" y="1711354"/>
            <a:ext cx="78604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1: </a:t>
            </a:r>
            <a:r>
              <a:rPr lang="ko-KR" altLang="en-US" dirty="0" err="1"/>
              <a:t>데드셀</a:t>
            </a:r>
            <a:r>
              <a:rPr lang="ko-KR" altLang="en-US" dirty="0"/>
              <a:t> 게임플레이 유튜브 썸네일 샷 </a:t>
            </a:r>
            <a:r>
              <a:rPr lang="en-US" altLang="ko-KR" dirty="0">
                <a:hlinkClick r:id="rId7"/>
              </a:rPr>
              <a:t>https://www.youtube.com/watch?v=Cv9rMc4alCY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2: 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더 건전 스크린샷 </a:t>
            </a:r>
            <a:r>
              <a:rPr lang="en-US" altLang="ko-KR" dirty="0"/>
              <a:t>http://m.inven.co.kr/webzine/wznews.php?idx=181929&amp;site=indie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3: </a:t>
            </a:r>
            <a:r>
              <a:rPr lang="ko-KR" altLang="en-US" dirty="0" err="1"/>
              <a:t>다크소울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 err="1"/>
              <a:t>아노르</a:t>
            </a:r>
            <a:r>
              <a:rPr lang="ko-KR" altLang="en-US" dirty="0"/>
              <a:t> 론도 스크린샷 직접 촬영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4: </a:t>
            </a:r>
            <a:r>
              <a:rPr lang="ko-KR" altLang="en-US" dirty="0"/>
              <a:t>자연사진 </a:t>
            </a:r>
            <a:r>
              <a:rPr lang="en-US" altLang="ko-KR" dirty="0"/>
              <a:t>‘</a:t>
            </a:r>
            <a:r>
              <a:rPr lang="ko-KR" altLang="en-US" dirty="0"/>
              <a:t>천둥치는 바다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>
                <a:hlinkClick r:id="rId8"/>
              </a:rPr>
              <a:t>http://www.viralnova.com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5: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던전엔 파이터 마계</a:t>
            </a:r>
            <a:r>
              <a:rPr lang="en-US" altLang="ko-KR" dirty="0"/>
              <a:t>, </a:t>
            </a:r>
            <a:r>
              <a:rPr lang="ko-KR" altLang="en-US" dirty="0" err="1"/>
              <a:t>하늘성</a:t>
            </a:r>
            <a:r>
              <a:rPr lang="ko-KR" altLang="en-US" dirty="0"/>
              <a:t> 등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6: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7: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컨셉 참고</a:t>
            </a:r>
            <a:r>
              <a:rPr lang="en-US" altLang="ko-KR" dirty="0"/>
              <a:t>: </a:t>
            </a:r>
            <a:r>
              <a:rPr lang="en-US" altLang="ko-KR" dirty="0" err="1"/>
              <a:t>deemo</a:t>
            </a:r>
            <a:r>
              <a:rPr lang="ko-KR" altLang="en-US" dirty="0"/>
              <a:t>의 </a:t>
            </a:r>
            <a:r>
              <a:rPr lang="en-US" altLang="ko-KR" dirty="0" err="1"/>
              <a:t>Cytus</a:t>
            </a:r>
            <a:r>
              <a:rPr lang="en-US" altLang="ko-KR" dirty="0"/>
              <a:t> Selection Vol.1 </a:t>
            </a:r>
            <a:r>
              <a:rPr lang="ko-KR" altLang="en-US" dirty="0"/>
              <a:t>앨범아트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8: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9: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마비노기의 </a:t>
            </a:r>
            <a:r>
              <a:rPr lang="ko-KR" altLang="en-US" dirty="0" err="1"/>
              <a:t>페카던전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10:  </a:t>
            </a:r>
            <a:r>
              <a:rPr lang="ko-KR" altLang="en-US" dirty="0"/>
              <a:t>디아블로 </a:t>
            </a:r>
            <a:r>
              <a:rPr lang="en-US" altLang="ko-KR" dirty="0"/>
              <a:t>3 </a:t>
            </a:r>
            <a:r>
              <a:rPr lang="ko-KR" altLang="en-US" dirty="0"/>
              <a:t>게임플레이 유튜브 썸네일 샷 </a:t>
            </a:r>
            <a:r>
              <a:rPr lang="en-US" altLang="ko-KR" dirty="0">
                <a:hlinkClick r:id="rId9"/>
              </a:rPr>
              <a:t>https://www.youtube.com/watch?v=Ix7mqE1RXDo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11: </a:t>
            </a:r>
            <a:r>
              <a:rPr lang="ko-KR" altLang="en-US" dirty="0" err="1"/>
              <a:t>인벤</a:t>
            </a:r>
            <a:r>
              <a:rPr lang="ko-KR" altLang="en-US" dirty="0"/>
              <a:t> 캐서린 게임플레이 스크린 샷</a:t>
            </a:r>
            <a:endParaRPr lang="en-US" altLang="ko-KR" dirty="0"/>
          </a:p>
          <a:p>
            <a:r>
              <a:rPr lang="en-US" altLang="ko-KR" dirty="0"/>
              <a:t>http://m.inven.co.kr/webzine/wznews.php?idx=36984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284D1-DFF4-4400-961F-ED3E8148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0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09B64-D02F-44DA-B307-CE4BEC0B60CB}"/>
              </a:ext>
            </a:extLst>
          </p:cNvPr>
          <p:cNvSpPr txBox="1"/>
          <p:nvPr/>
        </p:nvSpPr>
        <p:spPr>
          <a:xfrm>
            <a:off x="4553117" y="4341604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/>
              <a:t>던전 탐색형 액션게임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51116-B7D9-4138-95C3-1A56A832EA2D}"/>
              </a:ext>
            </a:extLst>
          </p:cNvPr>
          <p:cNvSpPr txBox="1"/>
          <p:nvPr/>
        </p:nvSpPr>
        <p:spPr>
          <a:xfrm>
            <a:off x="5112229" y="1557579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/>
              <a:t>던전 탐색형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pic>
        <p:nvPicPr>
          <p:cNvPr id="8" name="그림 7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26952E2-AB29-4E75-A150-FEF1091E38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3" y="1267899"/>
            <a:ext cx="4651580" cy="2616513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D3E7EC6F-1CB2-4F00-92D1-75E8EE4D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46" y="2458778"/>
            <a:ext cx="4990481" cy="2802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75D93-91AD-4683-9D3A-9DCCA6F4001A}"/>
              </a:ext>
            </a:extLst>
          </p:cNvPr>
          <p:cNvSpPr txBox="1"/>
          <p:nvPr/>
        </p:nvSpPr>
        <p:spPr>
          <a:xfrm>
            <a:off x="1855583" y="5409214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9B99A-9C98-49B7-B72B-4FE0ECB8D53B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3306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879134" y="1243577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22" y="3287788"/>
            <a:ext cx="4051883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955722" y="5878966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28DD-A785-4853-9F42-5473DCF5E8E4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4F6FD6-E2FD-4128-9EC0-7DF5180678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2" y="3312711"/>
            <a:ext cx="4214073" cy="2370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61DB5-F531-44BA-A889-D829C0C90FA9}"/>
              </a:ext>
            </a:extLst>
          </p:cNvPr>
          <p:cNvSpPr txBox="1"/>
          <p:nvPr/>
        </p:nvSpPr>
        <p:spPr>
          <a:xfrm>
            <a:off x="5400852" y="590388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11186-1F3D-48EA-BCEF-95C74DD71AF5}"/>
              </a:ext>
            </a:extLst>
          </p:cNvPr>
          <p:cNvSpPr txBox="1"/>
          <p:nvPr/>
        </p:nvSpPr>
        <p:spPr>
          <a:xfrm>
            <a:off x="9845982" y="3287788"/>
            <a:ext cx="224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기획 컨셉</a:t>
            </a:r>
          </a:p>
        </p:txBody>
      </p:sp>
      <p:pic>
        <p:nvPicPr>
          <p:cNvPr id="9" name="그림 8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3E62D31C-0EF2-43B3-B4DE-11243DCE2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6" y="1273617"/>
            <a:ext cx="4792795" cy="5318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7F1D8-649E-40C2-9CEA-4A35B260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5" y="1273617"/>
            <a:ext cx="3130514" cy="5323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A429D6-D4BA-4FB0-9B50-21062587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0" y="1055076"/>
            <a:ext cx="3925832" cy="1645923"/>
          </a:xfrm>
          <a:prstGeom prst="rect">
            <a:avLst/>
          </a:prstGeom>
        </p:spPr>
      </p:pic>
      <p:pic>
        <p:nvPicPr>
          <p:cNvPr id="1026" name="Picture 2" descr="https://cdn.discordapp.com/attachments/369084091536113667/387259746526167040/raphael_concept2.png">
            <a:extLst>
              <a:ext uri="{FF2B5EF4-FFF2-40B4-BE49-F238E27FC236}">
                <a16:creationId xmlns:a16="http://schemas.microsoft.com/office/drawing/2014/main" id="{4C065952-076B-4435-8769-3C41F02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2" y="2639944"/>
            <a:ext cx="3708780" cy="39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6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329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396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 = 1.5m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5tile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5222518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866</TotalTime>
  <Words>3096</Words>
  <Application>Microsoft Office PowerPoint</Application>
  <PresentationFormat>와이드스크린</PresentationFormat>
  <Paragraphs>742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기획 컨셉</vt:lpstr>
      <vt:lpstr>기획 컨셉</vt:lpstr>
      <vt:lpstr>게임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정훈 윤</cp:lastModifiedBy>
  <cp:revision>84</cp:revision>
  <dcterms:created xsi:type="dcterms:W3CDTF">2016-03-12T15:04:52Z</dcterms:created>
  <dcterms:modified xsi:type="dcterms:W3CDTF">2017-12-19T06:24:32Z</dcterms:modified>
</cp:coreProperties>
</file>